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8F44C1D-70E4-4630-AD9E-81E4A0D1800C}" type="datetimeFigureOut">
              <a:rPr lang="es-MX" smtClean="0"/>
              <a:t>26/03/2024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2992351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F44C1D-70E4-4630-AD9E-81E4A0D1800C}" type="datetimeFigureOut">
              <a:rPr lang="es-MX" smtClean="0"/>
              <a:t>26/03/2024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5460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F44C1D-70E4-4630-AD9E-81E4A0D1800C}" type="datetimeFigureOut">
              <a:rPr lang="es-MX" smtClean="0"/>
              <a:t>26/03/2024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1676243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8F44C1D-70E4-4630-AD9E-81E4A0D1800C}" type="datetimeFigureOut">
              <a:rPr lang="es-MX" smtClean="0"/>
              <a:t>26/03/2024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3813222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8F44C1D-70E4-4630-AD9E-81E4A0D1800C}" type="datetimeFigureOut">
              <a:rPr lang="es-MX" smtClean="0"/>
              <a:t>26/03/2024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5182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8F44C1D-70E4-4630-AD9E-81E4A0D1800C}" type="datetimeFigureOut">
              <a:rPr lang="es-MX" smtClean="0"/>
              <a:t>26/03/2024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76883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8F44C1D-70E4-4630-AD9E-81E4A0D1800C}" type="datetimeFigureOut">
              <a:rPr lang="es-MX" smtClean="0"/>
              <a:t>26/03/2024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358536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8F44C1D-70E4-4630-AD9E-81E4A0D1800C}" type="datetimeFigureOut">
              <a:rPr lang="es-MX" smtClean="0"/>
              <a:t>26/03/2024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363649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44C1D-70E4-4630-AD9E-81E4A0D1800C}" type="datetimeFigureOut">
              <a:rPr lang="es-MX" smtClean="0"/>
              <a:t>26/03/2024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355628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F44C1D-70E4-4630-AD9E-81E4A0D1800C}" type="datetimeFigureOut">
              <a:rPr lang="es-MX" smtClean="0"/>
              <a:t>26/03/2024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1088336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8F44C1D-70E4-4630-AD9E-81E4A0D1800C}" type="datetimeFigureOut">
              <a:rPr lang="es-MX" smtClean="0"/>
              <a:t>26/03/2024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63C8BF8-4553-4913-8FF4-2CFCD3C583D0}" type="slidenum">
              <a:rPr lang="es-MX" smtClean="0"/>
              <a:t>‹Nº›</a:t>
            </a:fld>
            <a:endParaRPr lang="es-MX"/>
          </a:p>
        </p:txBody>
      </p:sp>
    </p:spTree>
    <p:extLst>
      <p:ext uri="{BB962C8B-B14F-4D97-AF65-F5344CB8AC3E}">
        <p14:creationId xmlns:p14="http://schemas.microsoft.com/office/powerpoint/2010/main" val="155242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F44C1D-70E4-4630-AD9E-81E4A0D1800C}" type="datetimeFigureOut">
              <a:rPr lang="es-MX" smtClean="0"/>
              <a:t>26/03/2024</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3C8BF8-4553-4913-8FF4-2CFCD3C583D0}" type="slidenum">
              <a:rPr lang="es-MX" smtClean="0"/>
              <a:t>‹Nº›</a:t>
            </a:fld>
            <a:endParaRPr lang="es-MX"/>
          </a:p>
        </p:txBody>
      </p:sp>
    </p:spTree>
    <p:extLst>
      <p:ext uri="{BB962C8B-B14F-4D97-AF65-F5344CB8AC3E}">
        <p14:creationId xmlns:p14="http://schemas.microsoft.com/office/powerpoint/2010/main" val="15337206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es.wikipedia.org/wiki/Rat%C3%B3n_(inform%C3%A1tica)"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9B73C-48D9-B904-B0DB-BE74D1CBBF0A}"/>
              </a:ext>
            </a:extLst>
          </p:cNvPr>
          <p:cNvSpPr>
            <a:spLocks noGrp="1"/>
          </p:cNvSpPr>
          <p:nvPr>
            <p:ph type="ctrTitle"/>
          </p:nvPr>
        </p:nvSpPr>
        <p:spPr>
          <a:xfrm>
            <a:off x="1333499" y="860812"/>
            <a:ext cx="9525000" cy="2375208"/>
          </a:xfrm>
        </p:spPr>
        <p:txBody>
          <a:bodyPr>
            <a:noAutofit/>
          </a:bodyPr>
          <a:lstStyle/>
          <a:p>
            <a:r>
              <a:rPr lang="es-MX" sz="13800" b="1" dirty="0">
                <a:gradFill flip="none" rotWithShape="1">
                  <a:gsLst>
                    <a:gs pos="0">
                      <a:schemeClr val="tx1"/>
                    </a:gs>
                    <a:gs pos="100000">
                      <a:schemeClr val="bg1">
                        <a:shade val="100000"/>
                        <a:satMod val="115000"/>
                      </a:schemeClr>
                    </a:gs>
                  </a:gsLst>
                  <a:lin ang="5400000" scaled="1"/>
                  <a:tileRect/>
                </a:gradFill>
                <a:effectLst>
                  <a:outerShdw blurRad="127000" dist="38100" dir="5400000" algn="t" rotWithShape="0">
                    <a:prstClr val="black"/>
                  </a:outerShdw>
                </a:effectLst>
              </a:rPr>
              <a:t>El mouse</a:t>
            </a:r>
            <a:endParaRPr lang="es-MX" sz="8800" b="1" dirty="0">
              <a:ln>
                <a:solidFill>
                  <a:schemeClr val="bg1"/>
                </a:solidFill>
              </a:ln>
              <a:noFill/>
              <a:effectLst>
                <a:outerShdw blurRad="127000" dist="38100" dir="5400000" algn="t" rotWithShape="0">
                  <a:prstClr val="black"/>
                </a:outerShdw>
              </a:effectLst>
            </a:endParaRPr>
          </a:p>
        </p:txBody>
      </p:sp>
      <p:sp>
        <p:nvSpPr>
          <p:cNvPr id="10" name="Título 1">
            <a:extLst>
              <a:ext uri="{FF2B5EF4-FFF2-40B4-BE49-F238E27FC236}">
                <a16:creationId xmlns:a16="http://schemas.microsoft.com/office/drawing/2014/main" id="{221C903C-FDA9-878C-3CD4-8E250BEF0266}"/>
              </a:ext>
            </a:extLst>
          </p:cNvPr>
          <p:cNvSpPr txBox="1">
            <a:spLocks/>
          </p:cNvSpPr>
          <p:nvPr/>
        </p:nvSpPr>
        <p:spPr>
          <a:xfrm>
            <a:off x="1333499" y="2780685"/>
            <a:ext cx="9525000" cy="13753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9600" b="1" dirty="0">
                <a:ln>
                  <a:solidFill>
                    <a:schemeClr val="bg1"/>
                  </a:solidFill>
                </a:ln>
                <a:noFill/>
                <a:effectLst>
                  <a:outerShdw blurRad="127000" dist="38100" dir="5400000" algn="t" rotWithShape="0">
                    <a:prstClr val="black"/>
                  </a:outerShdw>
                </a:effectLst>
              </a:rPr>
              <a:t>(ratón)</a:t>
            </a:r>
          </a:p>
        </p:txBody>
      </p:sp>
      <p:pic>
        <p:nvPicPr>
          <p:cNvPr id="15" name="Imagen 14" descr="Imagen en blanco y negro&#10;&#10;Descripción generada automáticamente con confianza baja">
            <a:extLst>
              <a:ext uri="{FF2B5EF4-FFF2-40B4-BE49-F238E27FC236}">
                <a16:creationId xmlns:a16="http://schemas.microsoft.com/office/drawing/2014/main" id="{D6AADCF6-F389-EF0F-9B09-D59A6F86B61F}"/>
              </a:ext>
            </a:extLst>
          </p:cNvPr>
          <p:cNvPicPr>
            <a:picLocks noChangeAspect="1"/>
          </p:cNvPicPr>
          <p:nvPr/>
        </p:nvPicPr>
        <p:blipFill rotWithShape="1">
          <a:blip r:embed="rId2">
            <a:extLst>
              <a:ext uri="{28A0092B-C50C-407E-A947-70E740481C1C}">
                <a14:useLocalDpi xmlns:a14="http://schemas.microsoft.com/office/drawing/2010/main" val="0"/>
              </a:ext>
            </a:extLst>
          </a:blip>
          <a:srcRect l="28253" t="17914" r="28344" b="13937"/>
          <a:stretch/>
        </p:blipFill>
        <p:spPr>
          <a:xfrm>
            <a:off x="4293888" y="3888681"/>
            <a:ext cx="3604221" cy="5659107"/>
          </a:xfrm>
          <a:prstGeom prst="rect">
            <a:avLst/>
          </a:prstGeom>
          <a:effectLst>
            <a:glow rad="1905000">
              <a:schemeClr val="bg1">
                <a:alpha val="40000"/>
              </a:schemeClr>
            </a:glow>
            <a:innerShdw blurRad="1270000" dist="2540000" dir="5400000">
              <a:prstClr val="black"/>
            </a:innerShdw>
          </a:effectLst>
        </p:spPr>
      </p:pic>
    </p:spTree>
    <p:extLst>
      <p:ext uri="{BB962C8B-B14F-4D97-AF65-F5344CB8AC3E}">
        <p14:creationId xmlns:p14="http://schemas.microsoft.com/office/powerpoint/2010/main" val="3177680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solidFill>
                <a:schemeClr val="bg1"/>
              </a:solidFill>
              <a:effectLst/>
            </a:endParaRPr>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solidFill>
                  <a:schemeClr val="bg1"/>
                </a:solidFill>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solidFill>
                  <a:schemeClr val="bg1"/>
                </a:solidFill>
                <a:effectLst/>
                <a:latin typeface="+mj-lt"/>
              </a:rPr>
              <a:t>Mecánicos</a:t>
            </a:r>
          </a:p>
        </p:txBody>
      </p:sp>
      <p:pic>
        <p:nvPicPr>
          <p:cNvPr id="38" name="Imagen 37">
            <a:extLst>
              <a:ext uri="{FF2B5EF4-FFF2-40B4-BE49-F238E27FC236}">
                <a16:creationId xmlns:a16="http://schemas.microsoft.com/office/drawing/2014/main" id="{8B104661-7796-7856-6CD6-18B4067602AA}"/>
              </a:ext>
            </a:extLst>
          </p:cNvPr>
          <p:cNvPicPr>
            <a:picLocks noChangeAspect="1"/>
          </p:cNvPicPr>
          <p:nvPr/>
        </p:nvPicPr>
        <p:blipFill rotWithShape="1">
          <a:blip r:embed="rId2"/>
          <a:srcRect r="14328" b="35135"/>
          <a:stretch/>
        </p:blipFill>
        <p:spPr>
          <a:xfrm>
            <a:off x="8951229" y="2928816"/>
            <a:ext cx="2703741" cy="1515072"/>
          </a:xfrm>
          <a:prstGeom prst="rect">
            <a:avLst/>
          </a:prstGeom>
          <a:effectLst>
            <a:innerShdw blurRad="571500" dist="342900">
              <a:prstClr val="black">
                <a:alpha val="50000"/>
              </a:prstClr>
            </a:innerShdw>
          </a:effectLst>
        </p:spPr>
      </p:pic>
      <p:pic>
        <p:nvPicPr>
          <p:cNvPr id="8196" name="Picture 4">
            <a:extLst>
              <a:ext uri="{FF2B5EF4-FFF2-40B4-BE49-F238E27FC236}">
                <a16:creationId xmlns:a16="http://schemas.microsoft.com/office/drawing/2014/main" id="{358A4E6F-5DFB-799D-7AA5-DBD0424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868" y="4681800"/>
            <a:ext cx="2083585" cy="156359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effectLst>
                  <a:glow rad="965200">
                    <a:schemeClr val="bg1">
                      <a:alpha val="50000"/>
                    </a:schemeClr>
                  </a:glow>
                </a:effectLst>
                <a:latin typeface="+mj-lt"/>
              </a:rPr>
              <a:t>Bola de seguimiento</a:t>
            </a:r>
          </a:p>
        </p:txBody>
      </p:sp>
      <p:pic>
        <p:nvPicPr>
          <p:cNvPr id="8198" name="Picture 6">
            <a:extLst>
              <a:ext uri="{FF2B5EF4-FFF2-40B4-BE49-F238E27FC236}">
                <a16:creationId xmlns:a16="http://schemas.microsoft.com/office/drawing/2014/main" id="{D5941E08-7B02-A40F-7959-A424195D55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330392" y="4183344"/>
            <a:ext cx="2636612" cy="263661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Multitáctil</a:t>
            </a:r>
          </a:p>
        </p:txBody>
      </p:sp>
      <p:sp>
        <p:nvSpPr>
          <p:cNvPr id="2" name="CuadroTexto 1">
            <a:extLst>
              <a:ext uri="{FF2B5EF4-FFF2-40B4-BE49-F238E27FC236}">
                <a16:creationId xmlns:a16="http://schemas.microsoft.com/office/drawing/2014/main" id="{82657110-D334-C530-2233-D5E505CF1346}"/>
              </a:ext>
            </a:extLst>
          </p:cNvPr>
          <p:cNvSpPr txBox="1"/>
          <p:nvPr/>
        </p:nvSpPr>
        <p:spPr>
          <a:xfrm>
            <a:off x="659615"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una bola y rodillos ortogonales para capturar el movimiento.</a:t>
            </a:r>
          </a:p>
          <a:p>
            <a:pPr marL="285750" indent="-285750">
              <a:buFont typeface="Arial" panose="020B0604020202020204" pitchFamily="34" charset="0"/>
              <a:buChar char="•"/>
            </a:pPr>
            <a:r>
              <a:rPr lang="es-MX" sz="1400" dirty="0">
                <a:solidFill>
                  <a:schemeClr val="bg1"/>
                </a:solidFill>
                <a:effectLst/>
              </a:rPr>
              <a:t>Tiene una variante con dos ruedas inclinadas en lugar de una bola.</a:t>
            </a:r>
          </a:p>
        </p:txBody>
      </p:sp>
      <p:sp>
        <p:nvSpPr>
          <p:cNvPr id="4" name="CuadroTexto 3">
            <a:extLst>
              <a:ext uri="{FF2B5EF4-FFF2-40B4-BE49-F238E27FC236}">
                <a16:creationId xmlns:a16="http://schemas.microsoft.com/office/drawing/2014/main" id="{B5151C4E-4A8B-DC0F-AAD1-D99DCC3CFFF3}"/>
              </a:ext>
            </a:extLst>
          </p:cNvPr>
          <p:cNvSpPr txBox="1"/>
          <p:nvPr/>
        </p:nvSpPr>
        <p:spPr>
          <a:xfrm>
            <a:off x="4348469"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 sensor óptico para capturar el movimiento sobre la superficie.</a:t>
            </a:r>
          </a:p>
          <a:p>
            <a:pPr marL="285750" indent="-285750">
              <a:buFont typeface="Arial" panose="020B0604020202020204" pitchFamily="34" charset="0"/>
              <a:buChar char="•"/>
            </a:pPr>
            <a:r>
              <a:rPr lang="es-MX" sz="1400" dirty="0">
                <a:solidFill>
                  <a:schemeClr val="bg1"/>
                </a:solidFill>
                <a:effectLst/>
              </a:rPr>
              <a:t>Menos propenso a problemas de acumulación de suciedad.</a:t>
            </a:r>
          </a:p>
        </p:txBody>
      </p:sp>
    </p:spTree>
    <p:extLst>
      <p:ext uri="{BB962C8B-B14F-4D97-AF65-F5344CB8AC3E}">
        <p14:creationId xmlns:p14="http://schemas.microsoft.com/office/powerpoint/2010/main" val="277667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solidFill>
                <a:schemeClr val="bg1"/>
              </a:solidFill>
              <a:effectLst/>
            </a:endParaRPr>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solidFill>
                  <a:schemeClr val="bg1"/>
                </a:solidFill>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solidFill>
                  <a:schemeClr val="bg1"/>
                </a:solidFill>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solidFill>
                  <a:schemeClr val="bg1"/>
                </a:solidFill>
                <a:effectLst/>
                <a:latin typeface="+mj-lt"/>
              </a:rPr>
              <a:t>Mecánicos</a:t>
            </a:r>
          </a:p>
        </p:txBody>
      </p:sp>
      <p:pic>
        <p:nvPicPr>
          <p:cNvPr id="8196" name="Picture 4">
            <a:extLst>
              <a:ext uri="{FF2B5EF4-FFF2-40B4-BE49-F238E27FC236}">
                <a16:creationId xmlns:a16="http://schemas.microsoft.com/office/drawing/2014/main" id="{358A4E6F-5DFB-799D-7AA5-DBD04249F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868" y="4681800"/>
            <a:ext cx="2083585" cy="156359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effectLst>
                  <a:glow rad="965200">
                    <a:schemeClr val="bg1">
                      <a:alpha val="50000"/>
                    </a:schemeClr>
                  </a:glow>
                </a:effectLst>
                <a:latin typeface="+mj-lt"/>
              </a:rPr>
              <a:t>Bola de seguimiento</a:t>
            </a:r>
          </a:p>
        </p:txBody>
      </p:sp>
      <p:pic>
        <p:nvPicPr>
          <p:cNvPr id="8198" name="Picture 6">
            <a:extLst>
              <a:ext uri="{FF2B5EF4-FFF2-40B4-BE49-F238E27FC236}">
                <a16:creationId xmlns:a16="http://schemas.microsoft.com/office/drawing/2014/main" id="{D5941E08-7B02-A40F-7959-A424195D5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330392" y="4183344"/>
            <a:ext cx="2636612" cy="263661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Multitáctil</a:t>
            </a:r>
          </a:p>
        </p:txBody>
      </p:sp>
      <p:sp>
        <p:nvSpPr>
          <p:cNvPr id="2" name="CuadroTexto 1">
            <a:extLst>
              <a:ext uri="{FF2B5EF4-FFF2-40B4-BE49-F238E27FC236}">
                <a16:creationId xmlns:a16="http://schemas.microsoft.com/office/drawing/2014/main" id="{82657110-D334-C530-2233-D5E505CF1346}"/>
              </a:ext>
            </a:extLst>
          </p:cNvPr>
          <p:cNvSpPr txBox="1"/>
          <p:nvPr/>
        </p:nvSpPr>
        <p:spPr>
          <a:xfrm>
            <a:off x="659615"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una bola y rodillos ortogonales para capturar el movimiento.</a:t>
            </a:r>
          </a:p>
          <a:p>
            <a:pPr marL="285750" indent="-285750">
              <a:buFont typeface="Arial" panose="020B0604020202020204" pitchFamily="34" charset="0"/>
              <a:buChar char="•"/>
            </a:pPr>
            <a:r>
              <a:rPr lang="es-MX" sz="1400" dirty="0">
                <a:solidFill>
                  <a:schemeClr val="bg1"/>
                </a:solidFill>
                <a:effectLst/>
              </a:rPr>
              <a:t>Tiene una variante con dos ruedas inclinadas en lugar de una bola.</a:t>
            </a:r>
          </a:p>
        </p:txBody>
      </p:sp>
      <p:sp>
        <p:nvSpPr>
          <p:cNvPr id="4" name="CuadroTexto 3">
            <a:extLst>
              <a:ext uri="{FF2B5EF4-FFF2-40B4-BE49-F238E27FC236}">
                <a16:creationId xmlns:a16="http://schemas.microsoft.com/office/drawing/2014/main" id="{B5151C4E-4A8B-DC0F-AAD1-D99DCC3CFFF3}"/>
              </a:ext>
            </a:extLst>
          </p:cNvPr>
          <p:cNvSpPr txBox="1"/>
          <p:nvPr/>
        </p:nvSpPr>
        <p:spPr>
          <a:xfrm>
            <a:off x="4348469"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 sensor óptico para capturar el movimiento sobre la superficie.</a:t>
            </a:r>
          </a:p>
          <a:p>
            <a:pPr marL="285750" indent="-285750">
              <a:buFont typeface="Arial" panose="020B0604020202020204" pitchFamily="34" charset="0"/>
              <a:buChar char="•"/>
            </a:pPr>
            <a:r>
              <a:rPr lang="es-MX" sz="1400" dirty="0">
                <a:solidFill>
                  <a:schemeClr val="bg1"/>
                </a:solidFill>
                <a:effectLst/>
              </a:rPr>
              <a:t>Menos propenso a problemas de acumulación de suciedad.</a:t>
            </a:r>
          </a:p>
        </p:txBody>
      </p:sp>
      <p:sp>
        <p:nvSpPr>
          <p:cNvPr id="5" name="CuadroTexto 4">
            <a:extLst>
              <a:ext uri="{FF2B5EF4-FFF2-40B4-BE49-F238E27FC236}">
                <a16:creationId xmlns:a16="http://schemas.microsoft.com/office/drawing/2014/main" id="{A0D254DF-EB74-6927-A99E-C584585982C8}"/>
              </a:ext>
            </a:extLst>
          </p:cNvPr>
          <p:cNvSpPr txBox="1"/>
          <p:nvPr/>
        </p:nvSpPr>
        <p:spPr>
          <a:xfrm>
            <a:off x="8169024" y="3434492"/>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Este tipo es más sensible y preciso, haciéndolo aconsejable para los diseñadores gráficos y los jugadores de videojuegos. </a:t>
            </a:r>
          </a:p>
        </p:txBody>
      </p:sp>
    </p:spTree>
    <p:extLst>
      <p:ext uri="{BB962C8B-B14F-4D97-AF65-F5344CB8AC3E}">
        <p14:creationId xmlns:p14="http://schemas.microsoft.com/office/powerpoint/2010/main" val="283900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solidFill>
                <a:schemeClr val="bg1"/>
              </a:solidFill>
              <a:effectLst/>
            </a:endParaRPr>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solidFill>
                  <a:schemeClr val="bg1"/>
                </a:solidFill>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solidFill>
                  <a:schemeClr val="bg1"/>
                </a:solidFill>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8"/>
            <a:ext cx="3591823" cy="1706400"/>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solidFill>
                  <a:schemeClr val="bg1"/>
                </a:solidFill>
                <a:effectLst/>
                <a:latin typeface="+mj-lt"/>
              </a:rPr>
              <a:t>Mecánicos</a:t>
            </a:r>
          </a:p>
        </p:txBody>
      </p:sp>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solidFill>
                  <a:schemeClr val="bg1"/>
                </a:solidFill>
                <a:effectLst/>
                <a:latin typeface="+mj-lt"/>
              </a:rPr>
              <a:t>Bola de seguimiento</a:t>
            </a:r>
          </a:p>
        </p:txBody>
      </p:sp>
      <p:pic>
        <p:nvPicPr>
          <p:cNvPr id="8198" name="Picture 6">
            <a:extLst>
              <a:ext uri="{FF2B5EF4-FFF2-40B4-BE49-F238E27FC236}">
                <a16:creationId xmlns:a16="http://schemas.microsoft.com/office/drawing/2014/main" id="{D5941E08-7B02-A40F-7959-A424195D5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330392" y="4183344"/>
            <a:ext cx="2636612" cy="263661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Multitáctil</a:t>
            </a:r>
          </a:p>
        </p:txBody>
      </p:sp>
      <p:sp>
        <p:nvSpPr>
          <p:cNvPr id="2" name="CuadroTexto 1">
            <a:extLst>
              <a:ext uri="{FF2B5EF4-FFF2-40B4-BE49-F238E27FC236}">
                <a16:creationId xmlns:a16="http://schemas.microsoft.com/office/drawing/2014/main" id="{82657110-D334-C530-2233-D5E505CF1346}"/>
              </a:ext>
            </a:extLst>
          </p:cNvPr>
          <p:cNvSpPr txBox="1"/>
          <p:nvPr/>
        </p:nvSpPr>
        <p:spPr>
          <a:xfrm>
            <a:off x="659615"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una bola y rodillos ortogonales para capturar el movimiento.</a:t>
            </a:r>
          </a:p>
          <a:p>
            <a:pPr marL="285750" indent="-285750">
              <a:buFont typeface="Arial" panose="020B0604020202020204" pitchFamily="34" charset="0"/>
              <a:buChar char="•"/>
            </a:pPr>
            <a:r>
              <a:rPr lang="es-MX" sz="1400" dirty="0">
                <a:solidFill>
                  <a:schemeClr val="bg1"/>
                </a:solidFill>
                <a:effectLst/>
              </a:rPr>
              <a:t>Tiene una variante con dos ruedas inclinadas en lugar de una bola.</a:t>
            </a:r>
          </a:p>
        </p:txBody>
      </p:sp>
      <p:sp>
        <p:nvSpPr>
          <p:cNvPr id="4" name="CuadroTexto 3">
            <a:extLst>
              <a:ext uri="{FF2B5EF4-FFF2-40B4-BE49-F238E27FC236}">
                <a16:creationId xmlns:a16="http://schemas.microsoft.com/office/drawing/2014/main" id="{B5151C4E-4A8B-DC0F-AAD1-D99DCC3CFFF3}"/>
              </a:ext>
            </a:extLst>
          </p:cNvPr>
          <p:cNvSpPr txBox="1"/>
          <p:nvPr/>
        </p:nvSpPr>
        <p:spPr>
          <a:xfrm>
            <a:off x="4348469"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 sensor óptico para capturar el movimiento sobre la superficie.</a:t>
            </a:r>
          </a:p>
          <a:p>
            <a:pPr marL="285750" indent="-285750">
              <a:buFont typeface="Arial" panose="020B0604020202020204" pitchFamily="34" charset="0"/>
              <a:buChar char="•"/>
            </a:pPr>
            <a:r>
              <a:rPr lang="es-MX" sz="1400" dirty="0">
                <a:solidFill>
                  <a:schemeClr val="bg1"/>
                </a:solidFill>
                <a:effectLst/>
              </a:rPr>
              <a:t>Menos propenso a problemas de acumulación de suciedad.</a:t>
            </a:r>
          </a:p>
        </p:txBody>
      </p:sp>
      <p:sp>
        <p:nvSpPr>
          <p:cNvPr id="5" name="CuadroTexto 4">
            <a:extLst>
              <a:ext uri="{FF2B5EF4-FFF2-40B4-BE49-F238E27FC236}">
                <a16:creationId xmlns:a16="http://schemas.microsoft.com/office/drawing/2014/main" id="{A0D254DF-EB74-6927-A99E-C584585982C8}"/>
              </a:ext>
            </a:extLst>
          </p:cNvPr>
          <p:cNvSpPr txBox="1"/>
          <p:nvPr/>
        </p:nvSpPr>
        <p:spPr>
          <a:xfrm>
            <a:off x="8169024" y="3434492"/>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Este tipo es más sensible y preciso, haciéndolo aconsejable para los diseñadores gráficos y los jugadores de videojuegos. </a:t>
            </a:r>
          </a:p>
        </p:txBody>
      </p:sp>
      <p:sp>
        <p:nvSpPr>
          <p:cNvPr id="6" name="CuadroTexto 5">
            <a:extLst>
              <a:ext uri="{FF2B5EF4-FFF2-40B4-BE49-F238E27FC236}">
                <a16:creationId xmlns:a16="http://schemas.microsoft.com/office/drawing/2014/main" id="{A04520AA-5AB1-BB8A-A8AC-BCC5718FBEF1}"/>
              </a:ext>
            </a:extLst>
          </p:cNvPr>
          <p:cNvSpPr txBox="1"/>
          <p:nvPr/>
        </p:nvSpPr>
        <p:spPr>
          <a:xfrm>
            <a:off x="2628115" y="5720212"/>
            <a:ext cx="3640472" cy="523220"/>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Diseñado para mover el puntero con el dedo pulgar sin mover el dispositivo.</a:t>
            </a:r>
          </a:p>
        </p:txBody>
      </p:sp>
    </p:spTree>
    <p:extLst>
      <p:ext uri="{BB962C8B-B14F-4D97-AF65-F5344CB8AC3E}">
        <p14:creationId xmlns:p14="http://schemas.microsoft.com/office/powerpoint/2010/main" val="36830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solidFill>
                <a:schemeClr val="bg1"/>
              </a:solidFill>
              <a:effectLst/>
            </a:endParaRPr>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solidFill>
                  <a:schemeClr val="bg1"/>
                </a:solidFill>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solidFill>
                  <a:schemeClr val="bg1"/>
                </a:solidFill>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9"/>
            <a:ext cx="3591823" cy="1706766"/>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706766"/>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solidFill>
                  <a:schemeClr val="bg1"/>
                </a:solidFill>
                <a:effectLst/>
                <a:latin typeface="+mj-lt"/>
              </a:rPr>
              <a:t>Mecánicos</a:t>
            </a:r>
          </a:p>
        </p:txBody>
      </p:sp>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solidFill>
                  <a:schemeClr val="bg1"/>
                </a:solidFill>
                <a:effectLst/>
                <a:latin typeface="+mj-lt"/>
              </a:rPr>
              <a:t>Bola de seguimiento</a:t>
            </a:r>
          </a:p>
        </p:txBody>
      </p:sp>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solidFill>
                  <a:schemeClr val="bg1"/>
                </a:solidFill>
                <a:effectLst/>
                <a:latin typeface="+mj-lt"/>
              </a:rPr>
              <a:t>Multitáctil</a:t>
            </a:r>
          </a:p>
        </p:txBody>
      </p:sp>
      <p:sp>
        <p:nvSpPr>
          <p:cNvPr id="2" name="CuadroTexto 1">
            <a:extLst>
              <a:ext uri="{FF2B5EF4-FFF2-40B4-BE49-F238E27FC236}">
                <a16:creationId xmlns:a16="http://schemas.microsoft.com/office/drawing/2014/main" id="{82657110-D334-C530-2233-D5E505CF1346}"/>
              </a:ext>
            </a:extLst>
          </p:cNvPr>
          <p:cNvSpPr txBox="1"/>
          <p:nvPr/>
        </p:nvSpPr>
        <p:spPr>
          <a:xfrm>
            <a:off x="659615"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una bola y rodillos ortogonales para capturar el movimiento.</a:t>
            </a:r>
          </a:p>
          <a:p>
            <a:pPr marL="285750" indent="-285750">
              <a:buFont typeface="Arial" panose="020B0604020202020204" pitchFamily="34" charset="0"/>
              <a:buChar char="•"/>
            </a:pPr>
            <a:r>
              <a:rPr lang="es-MX" sz="1400" dirty="0">
                <a:solidFill>
                  <a:schemeClr val="bg1"/>
                </a:solidFill>
                <a:effectLst/>
              </a:rPr>
              <a:t>Tiene una variante con dos ruedas inclinadas en lugar de una bola.</a:t>
            </a:r>
          </a:p>
        </p:txBody>
      </p:sp>
      <p:sp>
        <p:nvSpPr>
          <p:cNvPr id="4" name="CuadroTexto 3">
            <a:extLst>
              <a:ext uri="{FF2B5EF4-FFF2-40B4-BE49-F238E27FC236}">
                <a16:creationId xmlns:a16="http://schemas.microsoft.com/office/drawing/2014/main" id="{B5151C4E-4A8B-DC0F-AAD1-D99DCC3CFFF3}"/>
              </a:ext>
            </a:extLst>
          </p:cNvPr>
          <p:cNvSpPr txBox="1"/>
          <p:nvPr/>
        </p:nvSpPr>
        <p:spPr>
          <a:xfrm>
            <a:off x="4348469"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 sensor óptico para capturar el movimiento sobre la superficie.</a:t>
            </a:r>
          </a:p>
          <a:p>
            <a:pPr marL="285750" indent="-285750">
              <a:buFont typeface="Arial" panose="020B0604020202020204" pitchFamily="34" charset="0"/>
              <a:buChar char="•"/>
            </a:pPr>
            <a:r>
              <a:rPr lang="es-MX" sz="1400" dirty="0">
                <a:solidFill>
                  <a:schemeClr val="bg1"/>
                </a:solidFill>
                <a:effectLst/>
              </a:rPr>
              <a:t>Menos propenso a problemas de acumulación de suciedad.</a:t>
            </a:r>
          </a:p>
        </p:txBody>
      </p:sp>
      <p:sp>
        <p:nvSpPr>
          <p:cNvPr id="5" name="CuadroTexto 4">
            <a:extLst>
              <a:ext uri="{FF2B5EF4-FFF2-40B4-BE49-F238E27FC236}">
                <a16:creationId xmlns:a16="http://schemas.microsoft.com/office/drawing/2014/main" id="{A0D254DF-EB74-6927-A99E-C584585982C8}"/>
              </a:ext>
            </a:extLst>
          </p:cNvPr>
          <p:cNvSpPr txBox="1"/>
          <p:nvPr/>
        </p:nvSpPr>
        <p:spPr>
          <a:xfrm>
            <a:off x="8169024" y="3434492"/>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Este tipo es más sensible y preciso, haciéndolo aconsejable para los diseñadores gráficos y los jugadores de videojuegos. </a:t>
            </a:r>
          </a:p>
        </p:txBody>
      </p:sp>
      <p:sp>
        <p:nvSpPr>
          <p:cNvPr id="6" name="CuadroTexto 5">
            <a:extLst>
              <a:ext uri="{FF2B5EF4-FFF2-40B4-BE49-F238E27FC236}">
                <a16:creationId xmlns:a16="http://schemas.microsoft.com/office/drawing/2014/main" id="{A04520AA-5AB1-BB8A-A8AC-BCC5718FBEF1}"/>
              </a:ext>
            </a:extLst>
          </p:cNvPr>
          <p:cNvSpPr txBox="1"/>
          <p:nvPr/>
        </p:nvSpPr>
        <p:spPr>
          <a:xfrm>
            <a:off x="2628115" y="5704170"/>
            <a:ext cx="3640472" cy="523220"/>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Diseñado para mover el puntero con el dedo pulgar sin mover el dispositivo.</a:t>
            </a:r>
          </a:p>
        </p:txBody>
      </p:sp>
      <p:sp>
        <p:nvSpPr>
          <p:cNvPr id="8" name="CuadroTexto 7">
            <a:extLst>
              <a:ext uri="{FF2B5EF4-FFF2-40B4-BE49-F238E27FC236}">
                <a16:creationId xmlns:a16="http://schemas.microsoft.com/office/drawing/2014/main" id="{9561D533-FF15-7837-985C-78F67B87F884}"/>
              </a:ext>
            </a:extLst>
          </p:cNvPr>
          <p:cNvSpPr txBox="1"/>
          <p:nvPr/>
        </p:nvSpPr>
        <p:spPr>
          <a:xfrm>
            <a:off x="6392525" y="5332367"/>
            <a:ext cx="3640472" cy="523220"/>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No tiene botones físicos y toda su superficie es táctil.</a:t>
            </a:r>
          </a:p>
        </p:txBody>
      </p:sp>
    </p:spTree>
    <p:extLst>
      <p:ext uri="{BB962C8B-B14F-4D97-AF65-F5344CB8AC3E}">
        <p14:creationId xmlns:p14="http://schemas.microsoft.com/office/powerpoint/2010/main" val="1202527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11" name="Rectángulo: esquinas redondeadas 10">
            <a:extLst>
              <a:ext uri="{FF2B5EF4-FFF2-40B4-BE49-F238E27FC236}">
                <a16:creationId xmlns:a16="http://schemas.microsoft.com/office/drawing/2014/main" id="{11559CA0-8C61-D034-AF9D-E94B2FAF0A2C}"/>
              </a:ext>
            </a:extLst>
          </p:cNvPr>
          <p:cNvSpPr/>
          <p:nvPr/>
        </p:nvSpPr>
        <p:spPr>
          <a:xfrm>
            <a:off x="535678" y="1779704"/>
            <a:ext cx="5400000" cy="1200329"/>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2" name="CuadroTexto 11">
            <a:extLst>
              <a:ext uri="{FF2B5EF4-FFF2-40B4-BE49-F238E27FC236}">
                <a16:creationId xmlns:a16="http://schemas.microsoft.com/office/drawing/2014/main" id="{0BAED653-60FF-0A24-3FAC-1B20C4E5744E}"/>
              </a:ext>
            </a:extLst>
          </p:cNvPr>
          <p:cNvSpPr txBox="1"/>
          <p:nvPr/>
        </p:nvSpPr>
        <p:spPr>
          <a:xfrm>
            <a:off x="848741" y="2079305"/>
            <a:ext cx="4710572" cy="646330"/>
          </a:xfrm>
          <a:prstGeom prst="rect">
            <a:avLst/>
          </a:prstGeom>
          <a:noFill/>
        </p:spPr>
        <p:txBody>
          <a:bodyPr wrap="square" rtlCol="0">
            <a:spAutoFit/>
          </a:bodyPr>
          <a:lstStyle/>
          <a:p>
            <a:r>
              <a:rPr lang="es-MX" sz="3600" dirty="0">
                <a:solidFill>
                  <a:schemeClr val="bg1">
                    <a:lumMod val="75000"/>
                  </a:schemeClr>
                </a:solidFill>
              </a:rPr>
              <a:t>Por mecanismo</a:t>
            </a:r>
          </a:p>
        </p:txBody>
      </p:sp>
      <p:sp>
        <p:nvSpPr>
          <p:cNvPr id="4" name="Rectángulo: esquinas redondeadas 3">
            <a:extLst>
              <a:ext uri="{FF2B5EF4-FFF2-40B4-BE49-F238E27FC236}">
                <a16:creationId xmlns:a16="http://schemas.microsoft.com/office/drawing/2014/main" id="{D8F12FB4-0DF2-9136-A6CC-B800FE58B407}"/>
              </a:ext>
            </a:extLst>
          </p:cNvPr>
          <p:cNvSpPr/>
          <p:nvPr/>
        </p:nvSpPr>
        <p:spPr>
          <a:xfrm>
            <a:off x="6256322" y="1779704"/>
            <a:ext cx="5400000" cy="1200329"/>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5" name="CuadroTexto 4">
            <a:extLst>
              <a:ext uri="{FF2B5EF4-FFF2-40B4-BE49-F238E27FC236}">
                <a16:creationId xmlns:a16="http://schemas.microsoft.com/office/drawing/2014/main" id="{34C5F23C-70BC-F5CB-CFF8-CC394D2B0EB1}"/>
              </a:ext>
            </a:extLst>
          </p:cNvPr>
          <p:cNvSpPr txBox="1"/>
          <p:nvPr/>
        </p:nvSpPr>
        <p:spPr>
          <a:xfrm>
            <a:off x="6569385" y="2079305"/>
            <a:ext cx="4710572" cy="646330"/>
          </a:xfrm>
          <a:prstGeom prst="rect">
            <a:avLst/>
          </a:prstGeom>
          <a:noFill/>
        </p:spPr>
        <p:txBody>
          <a:bodyPr wrap="square" rtlCol="0">
            <a:spAutoFit/>
          </a:bodyPr>
          <a:lstStyle/>
          <a:p>
            <a:r>
              <a:rPr lang="es-MX" sz="3600" dirty="0">
                <a:solidFill>
                  <a:schemeClr val="bg1">
                    <a:lumMod val="75000"/>
                  </a:schemeClr>
                </a:solidFill>
              </a:rPr>
              <a:t>Por conexión</a:t>
            </a:r>
          </a:p>
        </p:txBody>
      </p:sp>
    </p:spTree>
    <p:extLst>
      <p:ext uri="{BB962C8B-B14F-4D97-AF65-F5344CB8AC3E}">
        <p14:creationId xmlns:p14="http://schemas.microsoft.com/office/powerpoint/2010/main" val="1143261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CE1681F-C825-50E7-78E0-5AAAD53F202B}"/>
              </a:ext>
            </a:extLst>
          </p:cNvPr>
          <p:cNvSpPr/>
          <p:nvPr/>
        </p:nvSpPr>
        <p:spPr>
          <a:xfrm>
            <a:off x="535677" y="1779705"/>
            <a:ext cx="11120645" cy="768426"/>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4" name="CuadroTexto 3">
            <a:extLst>
              <a:ext uri="{FF2B5EF4-FFF2-40B4-BE49-F238E27FC236}">
                <a16:creationId xmlns:a16="http://schemas.microsoft.com/office/drawing/2014/main" id="{5B55E354-B8F0-7A63-A968-98A61FEF4ACC}"/>
              </a:ext>
            </a:extLst>
          </p:cNvPr>
          <p:cNvSpPr txBox="1"/>
          <p:nvPr/>
        </p:nvSpPr>
        <p:spPr>
          <a:xfrm>
            <a:off x="1178962" y="1950514"/>
            <a:ext cx="6610679" cy="461665"/>
          </a:xfrm>
          <a:prstGeom prst="rect">
            <a:avLst/>
          </a:prstGeom>
          <a:noFill/>
        </p:spPr>
        <p:txBody>
          <a:bodyPr wrap="square" rtlCol="0">
            <a:spAutoFit/>
          </a:bodyPr>
          <a:lstStyle/>
          <a:p>
            <a:r>
              <a:rPr lang="es-MX" sz="2400" dirty="0">
                <a:solidFill>
                  <a:schemeClr val="bg1">
                    <a:lumMod val="75000"/>
                  </a:schemeClr>
                </a:solidFill>
              </a:rPr>
              <a:t>Por conexión</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8" name="Rectángulo: esquinas redondeadas 7">
            <a:extLst>
              <a:ext uri="{FF2B5EF4-FFF2-40B4-BE49-F238E27FC236}">
                <a16:creationId xmlns:a16="http://schemas.microsoft.com/office/drawing/2014/main" id="{F635EB5D-CD67-E8C8-19B8-CE15288E1500}"/>
              </a:ext>
            </a:extLst>
          </p:cNvPr>
          <p:cNvSpPr/>
          <p:nvPr/>
        </p:nvSpPr>
        <p:spPr>
          <a:xfrm>
            <a:off x="2504177" y="287742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1" name="Rectángulo: esquinas redondeadas 10">
            <a:extLst>
              <a:ext uri="{FF2B5EF4-FFF2-40B4-BE49-F238E27FC236}">
                <a16:creationId xmlns:a16="http://schemas.microsoft.com/office/drawing/2014/main" id="{D24354E9-1196-D021-55A1-51153E12D297}"/>
              </a:ext>
            </a:extLst>
          </p:cNvPr>
          <p:cNvSpPr/>
          <p:nvPr/>
        </p:nvSpPr>
        <p:spPr>
          <a:xfrm>
            <a:off x="6268587" y="287742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4" name="CuadroTexto 13">
            <a:extLst>
              <a:ext uri="{FF2B5EF4-FFF2-40B4-BE49-F238E27FC236}">
                <a16:creationId xmlns:a16="http://schemas.microsoft.com/office/drawing/2014/main" id="{F4654A48-FC42-E50A-2C96-D19F9763181B}"/>
              </a:ext>
            </a:extLst>
          </p:cNvPr>
          <p:cNvSpPr txBox="1"/>
          <p:nvPr/>
        </p:nvSpPr>
        <p:spPr>
          <a:xfrm>
            <a:off x="2628115" y="3036903"/>
            <a:ext cx="2951748"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Cableado</a:t>
            </a:r>
          </a:p>
        </p:txBody>
      </p:sp>
      <p:sp>
        <p:nvSpPr>
          <p:cNvPr id="16" name="CuadroTexto 15">
            <a:extLst>
              <a:ext uri="{FF2B5EF4-FFF2-40B4-BE49-F238E27FC236}">
                <a16:creationId xmlns:a16="http://schemas.microsoft.com/office/drawing/2014/main" id="{C66D8AD5-0DA3-E5A3-5D47-EA9CF3A7AF51}"/>
              </a:ext>
            </a:extLst>
          </p:cNvPr>
          <p:cNvSpPr txBox="1"/>
          <p:nvPr/>
        </p:nvSpPr>
        <p:spPr>
          <a:xfrm>
            <a:off x="6392525" y="3036903"/>
            <a:ext cx="2185418"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Inalámbricos</a:t>
            </a:r>
          </a:p>
        </p:txBody>
      </p:sp>
      <p:pic>
        <p:nvPicPr>
          <p:cNvPr id="17" name="Imagen 16">
            <a:extLst>
              <a:ext uri="{FF2B5EF4-FFF2-40B4-BE49-F238E27FC236}">
                <a16:creationId xmlns:a16="http://schemas.microsoft.com/office/drawing/2014/main" id="{46E39031-551F-A3FB-6E46-8FEBAC58C31E}"/>
              </a:ext>
            </a:extLst>
          </p:cNvPr>
          <p:cNvPicPr>
            <a:picLocks noChangeAspect="1"/>
          </p:cNvPicPr>
          <p:nvPr/>
        </p:nvPicPr>
        <p:blipFill>
          <a:blip r:embed="rId2"/>
          <a:stretch>
            <a:fillRect/>
          </a:stretch>
        </p:blipFill>
        <p:spPr>
          <a:xfrm>
            <a:off x="3940372" y="2548131"/>
            <a:ext cx="2564655" cy="2564655"/>
          </a:xfrm>
          <a:prstGeom prst="rect">
            <a:avLst/>
          </a:prstGeom>
          <a:effectLst>
            <a:innerShdw blurRad="571500" dist="342900">
              <a:prstClr val="black"/>
            </a:innerShdw>
          </a:effectLst>
        </p:spPr>
      </p:pic>
      <p:pic>
        <p:nvPicPr>
          <p:cNvPr id="10244" name="Picture 4">
            <a:extLst>
              <a:ext uri="{FF2B5EF4-FFF2-40B4-BE49-F238E27FC236}">
                <a16:creationId xmlns:a16="http://schemas.microsoft.com/office/drawing/2014/main" id="{28AD5176-62EA-E7B4-59C1-48294F5D5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567" y="3014674"/>
            <a:ext cx="1337243" cy="1337243"/>
          </a:xfrm>
          <a:prstGeom prst="rect">
            <a:avLst/>
          </a:prstGeom>
          <a:noFill/>
          <a:effectLst>
            <a:innerShdw blurRad="571500" dist="3429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57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CE1681F-C825-50E7-78E0-5AAAD53F202B}"/>
              </a:ext>
            </a:extLst>
          </p:cNvPr>
          <p:cNvSpPr/>
          <p:nvPr/>
        </p:nvSpPr>
        <p:spPr>
          <a:xfrm>
            <a:off x="535677" y="1779705"/>
            <a:ext cx="11120645" cy="768426"/>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4" name="CuadroTexto 3">
            <a:extLst>
              <a:ext uri="{FF2B5EF4-FFF2-40B4-BE49-F238E27FC236}">
                <a16:creationId xmlns:a16="http://schemas.microsoft.com/office/drawing/2014/main" id="{5B55E354-B8F0-7A63-A968-98A61FEF4ACC}"/>
              </a:ext>
            </a:extLst>
          </p:cNvPr>
          <p:cNvSpPr txBox="1"/>
          <p:nvPr/>
        </p:nvSpPr>
        <p:spPr>
          <a:xfrm>
            <a:off x="1178962" y="1950514"/>
            <a:ext cx="6610679" cy="461665"/>
          </a:xfrm>
          <a:prstGeom prst="rect">
            <a:avLst/>
          </a:prstGeom>
          <a:noFill/>
        </p:spPr>
        <p:txBody>
          <a:bodyPr wrap="square" rtlCol="0">
            <a:spAutoFit/>
          </a:bodyPr>
          <a:lstStyle/>
          <a:p>
            <a:r>
              <a:rPr lang="es-MX" sz="2400" dirty="0">
                <a:solidFill>
                  <a:schemeClr val="bg1">
                    <a:lumMod val="75000"/>
                  </a:schemeClr>
                </a:solidFill>
              </a:rPr>
              <a:t>Por conexión</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8" name="Rectángulo: esquinas redondeadas 7">
            <a:extLst>
              <a:ext uri="{FF2B5EF4-FFF2-40B4-BE49-F238E27FC236}">
                <a16:creationId xmlns:a16="http://schemas.microsoft.com/office/drawing/2014/main" id="{F635EB5D-CD67-E8C8-19B8-CE15288E1500}"/>
              </a:ext>
            </a:extLst>
          </p:cNvPr>
          <p:cNvSpPr/>
          <p:nvPr/>
        </p:nvSpPr>
        <p:spPr>
          <a:xfrm>
            <a:off x="2504177" y="2877424"/>
            <a:ext cx="3591823" cy="2041200"/>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1" name="Rectángulo: esquinas redondeadas 10">
            <a:extLst>
              <a:ext uri="{FF2B5EF4-FFF2-40B4-BE49-F238E27FC236}">
                <a16:creationId xmlns:a16="http://schemas.microsoft.com/office/drawing/2014/main" id="{D24354E9-1196-D021-55A1-51153E12D297}"/>
              </a:ext>
            </a:extLst>
          </p:cNvPr>
          <p:cNvSpPr/>
          <p:nvPr/>
        </p:nvSpPr>
        <p:spPr>
          <a:xfrm>
            <a:off x="6268587" y="287742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4" name="CuadroTexto 13">
            <a:extLst>
              <a:ext uri="{FF2B5EF4-FFF2-40B4-BE49-F238E27FC236}">
                <a16:creationId xmlns:a16="http://schemas.microsoft.com/office/drawing/2014/main" id="{F4654A48-FC42-E50A-2C96-D19F9763181B}"/>
              </a:ext>
            </a:extLst>
          </p:cNvPr>
          <p:cNvSpPr txBox="1"/>
          <p:nvPr/>
        </p:nvSpPr>
        <p:spPr>
          <a:xfrm>
            <a:off x="2628115" y="3036903"/>
            <a:ext cx="2951748" cy="523220"/>
          </a:xfrm>
          <a:prstGeom prst="rect">
            <a:avLst/>
          </a:prstGeom>
          <a:noFill/>
        </p:spPr>
        <p:txBody>
          <a:bodyPr wrap="square" rtlCol="0">
            <a:spAutoFit/>
          </a:bodyPr>
          <a:lstStyle/>
          <a:p>
            <a:r>
              <a:rPr lang="es-MX" sz="2800" b="1" dirty="0">
                <a:solidFill>
                  <a:schemeClr val="bg1"/>
                </a:solidFill>
                <a:effectLst/>
                <a:latin typeface="+mj-lt"/>
              </a:rPr>
              <a:t>Cableados</a:t>
            </a:r>
          </a:p>
        </p:txBody>
      </p:sp>
      <p:sp>
        <p:nvSpPr>
          <p:cNvPr id="16" name="CuadroTexto 15">
            <a:extLst>
              <a:ext uri="{FF2B5EF4-FFF2-40B4-BE49-F238E27FC236}">
                <a16:creationId xmlns:a16="http://schemas.microsoft.com/office/drawing/2014/main" id="{C66D8AD5-0DA3-E5A3-5D47-EA9CF3A7AF51}"/>
              </a:ext>
            </a:extLst>
          </p:cNvPr>
          <p:cNvSpPr txBox="1"/>
          <p:nvPr/>
        </p:nvSpPr>
        <p:spPr>
          <a:xfrm>
            <a:off x="6392525" y="3036903"/>
            <a:ext cx="2185418"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Inalámbricos</a:t>
            </a:r>
          </a:p>
        </p:txBody>
      </p:sp>
      <p:pic>
        <p:nvPicPr>
          <p:cNvPr id="10244" name="Picture 4">
            <a:extLst>
              <a:ext uri="{FF2B5EF4-FFF2-40B4-BE49-F238E27FC236}">
                <a16:creationId xmlns:a16="http://schemas.microsoft.com/office/drawing/2014/main" id="{28AD5176-62EA-E7B4-59C1-48294F5D5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6567" y="3014674"/>
            <a:ext cx="1337243" cy="1337243"/>
          </a:xfrm>
          <a:prstGeom prst="rect">
            <a:avLst/>
          </a:prstGeom>
          <a:noFill/>
          <a:effectLst>
            <a:innerShdw blurRad="571500" dist="342900">
              <a:prstClr val="black"/>
            </a:innerShdw>
          </a:effectLst>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FBB4558-9ECE-00A8-F52E-2A838227BDFA}"/>
              </a:ext>
            </a:extLst>
          </p:cNvPr>
          <p:cNvSpPr txBox="1"/>
          <p:nvPr/>
        </p:nvSpPr>
        <p:spPr>
          <a:xfrm>
            <a:off x="2628115" y="3443514"/>
            <a:ext cx="3363361"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Se conecta a la computadora a través de un cable.</a:t>
            </a:r>
          </a:p>
          <a:p>
            <a:pPr marL="285750" indent="-285750">
              <a:buFont typeface="Arial" panose="020B0604020202020204" pitchFamily="34" charset="0"/>
              <a:buChar char="•"/>
            </a:pPr>
            <a:r>
              <a:rPr lang="es-MX" sz="1400" dirty="0">
                <a:solidFill>
                  <a:schemeClr val="bg1"/>
                </a:solidFill>
                <a:effectLst/>
              </a:rPr>
              <a:t>Puede usar tecnología láser para mayor precisión.</a:t>
            </a:r>
          </a:p>
          <a:p>
            <a:pPr marL="285750" indent="-285750">
              <a:buFont typeface="Arial" panose="020B0604020202020204" pitchFamily="34" charset="0"/>
              <a:buChar char="•"/>
            </a:pPr>
            <a:r>
              <a:rPr lang="es-MX" sz="1400" dirty="0">
                <a:solidFill>
                  <a:schemeClr val="bg1"/>
                </a:solidFill>
                <a:effectLst/>
              </a:rPr>
              <a:t>Preferido por jugadores por su velocidad de transmisión de datos.</a:t>
            </a:r>
          </a:p>
        </p:txBody>
      </p:sp>
    </p:spTree>
    <p:extLst>
      <p:ext uri="{BB962C8B-B14F-4D97-AF65-F5344CB8AC3E}">
        <p14:creationId xmlns:p14="http://schemas.microsoft.com/office/powerpoint/2010/main" val="1794499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CE1681F-C825-50E7-78E0-5AAAD53F202B}"/>
              </a:ext>
            </a:extLst>
          </p:cNvPr>
          <p:cNvSpPr/>
          <p:nvPr/>
        </p:nvSpPr>
        <p:spPr>
          <a:xfrm>
            <a:off x="535677" y="1779705"/>
            <a:ext cx="11120645" cy="768426"/>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4" name="CuadroTexto 3">
            <a:extLst>
              <a:ext uri="{FF2B5EF4-FFF2-40B4-BE49-F238E27FC236}">
                <a16:creationId xmlns:a16="http://schemas.microsoft.com/office/drawing/2014/main" id="{5B55E354-B8F0-7A63-A968-98A61FEF4ACC}"/>
              </a:ext>
            </a:extLst>
          </p:cNvPr>
          <p:cNvSpPr txBox="1"/>
          <p:nvPr/>
        </p:nvSpPr>
        <p:spPr>
          <a:xfrm>
            <a:off x="1178962" y="1950514"/>
            <a:ext cx="6610679" cy="461665"/>
          </a:xfrm>
          <a:prstGeom prst="rect">
            <a:avLst/>
          </a:prstGeom>
          <a:noFill/>
        </p:spPr>
        <p:txBody>
          <a:bodyPr wrap="square" rtlCol="0">
            <a:spAutoFit/>
          </a:bodyPr>
          <a:lstStyle/>
          <a:p>
            <a:r>
              <a:rPr lang="es-MX" sz="2400" dirty="0">
                <a:solidFill>
                  <a:schemeClr val="bg1">
                    <a:lumMod val="75000"/>
                  </a:schemeClr>
                </a:solidFill>
              </a:rPr>
              <a:t>Por conexión</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8" name="Rectángulo: esquinas redondeadas 7">
            <a:extLst>
              <a:ext uri="{FF2B5EF4-FFF2-40B4-BE49-F238E27FC236}">
                <a16:creationId xmlns:a16="http://schemas.microsoft.com/office/drawing/2014/main" id="{F635EB5D-CD67-E8C8-19B8-CE15288E1500}"/>
              </a:ext>
            </a:extLst>
          </p:cNvPr>
          <p:cNvSpPr/>
          <p:nvPr/>
        </p:nvSpPr>
        <p:spPr>
          <a:xfrm>
            <a:off x="2504177" y="2877425"/>
            <a:ext cx="3591823" cy="2039632"/>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1" name="Rectángulo: esquinas redondeadas 10">
            <a:extLst>
              <a:ext uri="{FF2B5EF4-FFF2-40B4-BE49-F238E27FC236}">
                <a16:creationId xmlns:a16="http://schemas.microsoft.com/office/drawing/2014/main" id="{D24354E9-1196-D021-55A1-51153E12D297}"/>
              </a:ext>
            </a:extLst>
          </p:cNvPr>
          <p:cNvSpPr/>
          <p:nvPr/>
        </p:nvSpPr>
        <p:spPr>
          <a:xfrm>
            <a:off x="6268587" y="2877425"/>
            <a:ext cx="3591823" cy="2453700"/>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4" name="CuadroTexto 13">
            <a:extLst>
              <a:ext uri="{FF2B5EF4-FFF2-40B4-BE49-F238E27FC236}">
                <a16:creationId xmlns:a16="http://schemas.microsoft.com/office/drawing/2014/main" id="{F4654A48-FC42-E50A-2C96-D19F9763181B}"/>
              </a:ext>
            </a:extLst>
          </p:cNvPr>
          <p:cNvSpPr txBox="1"/>
          <p:nvPr/>
        </p:nvSpPr>
        <p:spPr>
          <a:xfrm>
            <a:off x="2628115" y="3036903"/>
            <a:ext cx="2951748" cy="523220"/>
          </a:xfrm>
          <a:prstGeom prst="rect">
            <a:avLst/>
          </a:prstGeom>
          <a:noFill/>
        </p:spPr>
        <p:txBody>
          <a:bodyPr wrap="square" rtlCol="0">
            <a:spAutoFit/>
          </a:bodyPr>
          <a:lstStyle/>
          <a:p>
            <a:r>
              <a:rPr lang="es-MX" sz="2800" b="1" dirty="0">
                <a:solidFill>
                  <a:schemeClr val="bg1"/>
                </a:solidFill>
                <a:effectLst/>
                <a:latin typeface="+mj-lt"/>
              </a:rPr>
              <a:t>Cableados</a:t>
            </a:r>
          </a:p>
        </p:txBody>
      </p:sp>
      <p:sp>
        <p:nvSpPr>
          <p:cNvPr id="16" name="CuadroTexto 15">
            <a:extLst>
              <a:ext uri="{FF2B5EF4-FFF2-40B4-BE49-F238E27FC236}">
                <a16:creationId xmlns:a16="http://schemas.microsoft.com/office/drawing/2014/main" id="{C66D8AD5-0DA3-E5A3-5D47-EA9CF3A7AF51}"/>
              </a:ext>
            </a:extLst>
          </p:cNvPr>
          <p:cNvSpPr txBox="1"/>
          <p:nvPr/>
        </p:nvSpPr>
        <p:spPr>
          <a:xfrm>
            <a:off x="6392525" y="3036903"/>
            <a:ext cx="2185418" cy="523220"/>
          </a:xfrm>
          <a:prstGeom prst="rect">
            <a:avLst/>
          </a:prstGeom>
          <a:noFill/>
        </p:spPr>
        <p:txBody>
          <a:bodyPr wrap="square" rtlCol="0">
            <a:spAutoFit/>
          </a:bodyPr>
          <a:lstStyle/>
          <a:p>
            <a:r>
              <a:rPr lang="es-MX" sz="2800" b="1" dirty="0">
                <a:solidFill>
                  <a:schemeClr val="bg1"/>
                </a:solidFill>
                <a:effectLst/>
                <a:latin typeface="+mj-lt"/>
              </a:rPr>
              <a:t>Inalámbricos</a:t>
            </a:r>
          </a:p>
        </p:txBody>
      </p:sp>
      <p:sp>
        <p:nvSpPr>
          <p:cNvPr id="3" name="CuadroTexto 2">
            <a:extLst>
              <a:ext uri="{FF2B5EF4-FFF2-40B4-BE49-F238E27FC236}">
                <a16:creationId xmlns:a16="http://schemas.microsoft.com/office/drawing/2014/main" id="{AFBB4558-9ECE-00A8-F52E-2A838227BDFA}"/>
              </a:ext>
            </a:extLst>
          </p:cNvPr>
          <p:cNvSpPr txBox="1"/>
          <p:nvPr/>
        </p:nvSpPr>
        <p:spPr>
          <a:xfrm>
            <a:off x="2628115" y="3443514"/>
            <a:ext cx="3363361" cy="1384995"/>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Se conecta a la computadora a través de un cable.</a:t>
            </a:r>
          </a:p>
          <a:p>
            <a:pPr marL="285750" indent="-285750">
              <a:buFont typeface="Arial" panose="020B0604020202020204" pitchFamily="34" charset="0"/>
              <a:buChar char="•"/>
            </a:pPr>
            <a:r>
              <a:rPr lang="es-MX" sz="1400" dirty="0">
                <a:solidFill>
                  <a:schemeClr val="bg1"/>
                </a:solidFill>
                <a:effectLst/>
              </a:rPr>
              <a:t>Puede usar tecnología láser para mayor precisión.</a:t>
            </a:r>
          </a:p>
          <a:p>
            <a:pPr marL="285750" indent="-285750">
              <a:buFont typeface="Arial" panose="020B0604020202020204" pitchFamily="34" charset="0"/>
              <a:buChar char="•"/>
            </a:pPr>
            <a:r>
              <a:rPr lang="es-MX" sz="1400" dirty="0">
                <a:solidFill>
                  <a:schemeClr val="bg1"/>
                </a:solidFill>
                <a:effectLst/>
              </a:rPr>
              <a:t>Preferido por jugadores por su velocidad de transmisión de datos.</a:t>
            </a:r>
          </a:p>
        </p:txBody>
      </p:sp>
      <p:sp>
        <p:nvSpPr>
          <p:cNvPr id="5" name="CuadroTexto 4">
            <a:extLst>
              <a:ext uri="{FF2B5EF4-FFF2-40B4-BE49-F238E27FC236}">
                <a16:creationId xmlns:a16="http://schemas.microsoft.com/office/drawing/2014/main" id="{5A089D45-3774-8479-C7A6-4679E523CBEB}"/>
              </a:ext>
            </a:extLst>
          </p:cNvPr>
          <p:cNvSpPr txBox="1"/>
          <p:nvPr/>
        </p:nvSpPr>
        <p:spPr>
          <a:xfrm>
            <a:off x="6324462" y="3447885"/>
            <a:ext cx="3363361" cy="1815882"/>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No tiene cable y utiliza tecnología inalámbrica.</a:t>
            </a:r>
          </a:p>
          <a:p>
            <a:pPr marL="285750" indent="-285750">
              <a:buFont typeface="Arial" panose="020B0604020202020204" pitchFamily="34" charset="0"/>
              <a:buChar char="•"/>
            </a:pPr>
            <a:r>
              <a:rPr lang="es-MX" sz="1400" dirty="0">
                <a:solidFill>
                  <a:schemeClr val="bg1"/>
                </a:solidFill>
                <a:effectLst/>
              </a:rPr>
              <a:t>Puede utilizar radiofrecuencia, infrarrojo o Bluetooth como método de transmisión.</a:t>
            </a:r>
          </a:p>
          <a:p>
            <a:pPr marL="285750" indent="-285750">
              <a:buFont typeface="Arial" panose="020B0604020202020204" pitchFamily="34" charset="0"/>
              <a:buChar char="•"/>
            </a:pPr>
            <a:r>
              <a:rPr lang="es-MX" sz="1400" dirty="0">
                <a:solidFill>
                  <a:schemeClr val="bg1"/>
                </a:solidFill>
                <a:effectLst/>
              </a:rPr>
              <a:t>El receptor se conecta a la computadora a través de un puerto USB.</a:t>
            </a:r>
          </a:p>
        </p:txBody>
      </p:sp>
    </p:spTree>
    <p:extLst>
      <p:ext uri="{BB962C8B-B14F-4D97-AF65-F5344CB8AC3E}">
        <p14:creationId xmlns:p14="http://schemas.microsoft.com/office/powerpoint/2010/main" val="338341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pic>
        <p:nvPicPr>
          <p:cNvPr id="6" name="Imagen 5" descr="Imagen en blanco y negro&#10;&#10;Descripción generada automáticamente con confianza baja">
            <a:extLst>
              <a:ext uri="{FF2B5EF4-FFF2-40B4-BE49-F238E27FC236}">
                <a16:creationId xmlns:a16="http://schemas.microsoft.com/office/drawing/2014/main" id="{B1454C61-C6F0-A6A1-7BF9-2EF083909A79}"/>
              </a:ext>
            </a:extLst>
          </p:cNvPr>
          <p:cNvPicPr>
            <a:picLocks noChangeAspect="1"/>
          </p:cNvPicPr>
          <p:nvPr/>
        </p:nvPicPr>
        <p:blipFill rotWithShape="1">
          <a:blip r:embed="rId2">
            <a:extLst>
              <a:ext uri="{28A0092B-C50C-407E-A947-70E740481C1C}">
                <a14:useLocalDpi xmlns:a14="http://schemas.microsoft.com/office/drawing/2010/main" val="0"/>
              </a:ext>
            </a:extLst>
          </a:blip>
          <a:srcRect l="28253" t="17914" r="28344" b="13937"/>
          <a:stretch/>
        </p:blipFill>
        <p:spPr>
          <a:xfrm>
            <a:off x="8787829" y="492353"/>
            <a:ext cx="3166786" cy="4972276"/>
          </a:xfrm>
          <a:prstGeom prst="rect">
            <a:avLst/>
          </a:prstGeom>
          <a:effectLst>
            <a:glow rad="1905000">
              <a:schemeClr val="bg1">
                <a:alpha val="40000"/>
              </a:schemeClr>
            </a:glow>
            <a:innerShdw blurRad="1270000" dist="2540000" dir="5400000">
              <a:prstClr val="black"/>
            </a:innerShdw>
          </a:effectLst>
        </p:spPr>
      </p:pic>
      <p:sp>
        <p:nvSpPr>
          <p:cNvPr id="2" name="Rectángulo: esquinas redondeadas 1">
            <a:extLst>
              <a:ext uri="{FF2B5EF4-FFF2-40B4-BE49-F238E27FC236}">
                <a16:creationId xmlns:a16="http://schemas.microsoft.com/office/drawing/2014/main" id="{ECE1681F-C825-50E7-78E0-5AAAD53F202B}"/>
              </a:ext>
            </a:extLst>
          </p:cNvPr>
          <p:cNvSpPr/>
          <p:nvPr/>
        </p:nvSpPr>
        <p:spPr>
          <a:xfrm>
            <a:off x="535678" y="1698171"/>
            <a:ext cx="10003986" cy="4494082"/>
          </a:xfrm>
          <a:prstGeom prst="roundRect">
            <a:avLst>
              <a:gd name="adj" fmla="val 3607"/>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4" name="CuadroTexto 3">
            <a:extLst>
              <a:ext uri="{FF2B5EF4-FFF2-40B4-BE49-F238E27FC236}">
                <a16:creationId xmlns:a16="http://schemas.microsoft.com/office/drawing/2014/main" id="{5B55E354-B8F0-7A63-A968-98A61FEF4ACC}"/>
              </a:ext>
            </a:extLst>
          </p:cNvPr>
          <p:cNvSpPr txBox="1"/>
          <p:nvPr/>
        </p:nvSpPr>
        <p:spPr>
          <a:xfrm>
            <a:off x="899886" y="2037600"/>
            <a:ext cx="9302893" cy="3785652"/>
          </a:xfrm>
          <a:prstGeom prst="rect">
            <a:avLst/>
          </a:prstGeom>
          <a:noFill/>
        </p:spPr>
        <p:txBody>
          <a:bodyPr wrap="square" rtlCol="0">
            <a:spAutoFit/>
          </a:bodyPr>
          <a:lstStyle/>
          <a:p>
            <a:r>
              <a:rPr lang="es-MX" sz="2400" dirty="0">
                <a:solidFill>
                  <a:schemeClr val="bg1">
                    <a:lumMod val="75000"/>
                  </a:schemeClr>
                </a:solidFill>
              </a:rPr>
              <a:t>El mouse es un dispositivo fundamental en la interacción humano-computadora, permitiendo una navegación fluida y precisa en la interfaz gráfica de los sistemas operativos. Desde su invención en la década de 1960, ha revolucionado la forma en que interactuamos con las computadoras, facilitando tareas como la selección de elementos, el desplazamiento por documentos largos y la ejecución de acciones específicas con un simple clic. Su importancia radica en su capacidad para aumentar la eficiencia y la usabilidad de las interfaces digitales, lo que lo convierte en una herramienta esencial en el mundo moderno de la informática y la tecnología.</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0" y="691375"/>
            <a:ext cx="7759339" cy="1569660"/>
          </a:xfrm>
          <a:prstGeom prst="rect">
            <a:avLst/>
          </a:prstGeom>
          <a:noFill/>
        </p:spPr>
        <p:txBody>
          <a:bodyPr wrap="square" rtlCol="0">
            <a:spAutoFit/>
          </a:bodyPr>
          <a:lstStyle/>
          <a:p>
            <a:pPr algn="ctr"/>
            <a:r>
              <a:rPr lang="es-MX" sz="96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Conclusión</a:t>
            </a:r>
          </a:p>
        </p:txBody>
      </p:sp>
    </p:spTree>
    <p:extLst>
      <p:ext uri="{BB962C8B-B14F-4D97-AF65-F5344CB8AC3E}">
        <p14:creationId xmlns:p14="http://schemas.microsoft.com/office/powerpoint/2010/main" val="3209474470"/>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55E354-B8F0-7A63-A968-98A61FEF4ACC}"/>
              </a:ext>
            </a:extLst>
          </p:cNvPr>
          <p:cNvSpPr txBox="1"/>
          <p:nvPr/>
        </p:nvSpPr>
        <p:spPr>
          <a:xfrm>
            <a:off x="864235" y="2463728"/>
            <a:ext cx="10463530" cy="1384995"/>
          </a:xfrm>
          <a:prstGeom prst="rect">
            <a:avLst/>
          </a:prstGeom>
          <a:noFill/>
        </p:spPr>
        <p:txBody>
          <a:bodyPr wrap="square" rtlCol="0">
            <a:spAutoFit/>
          </a:bodyPr>
          <a:lstStyle/>
          <a:p>
            <a:pPr marL="342900" indent="-342900">
              <a:buFont typeface="Arial" panose="020B0604020202020204" pitchFamily="34" charset="0"/>
              <a:buChar char="•"/>
            </a:pPr>
            <a:r>
              <a:rPr lang="es-MX" sz="2800" dirty="0">
                <a:solidFill>
                  <a:schemeClr val="bg1">
                    <a:lumMod val="75000"/>
                  </a:schemeClr>
                </a:solidFill>
              </a:rPr>
              <a:t>Colaboradores de Wikipedia. (2024, 16 marzo). Ratón (informática). Wikipedia, la Enciclopedia Libre. </a:t>
            </a:r>
            <a:r>
              <a:rPr lang="es-MX" sz="2800"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https://es.wikipedia.org/wiki/Rat%C3%B3n_(inform%C3%A1tica)</a:t>
            </a:r>
            <a:r>
              <a:rPr lang="es-MX" sz="2800" dirty="0">
                <a:solidFill>
                  <a:schemeClr val="tx1">
                    <a:lumMod val="65000"/>
                    <a:lumOff val="35000"/>
                  </a:schemeClr>
                </a:solidFill>
              </a:rPr>
              <a:t> </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133165" y="691375"/>
            <a:ext cx="7626174" cy="1569660"/>
          </a:xfrm>
          <a:prstGeom prst="rect">
            <a:avLst/>
          </a:prstGeom>
          <a:noFill/>
        </p:spPr>
        <p:txBody>
          <a:bodyPr wrap="square" rtlCol="0">
            <a:spAutoFit/>
          </a:bodyPr>
          <a:lstStyle/>
          <a:p>
            <a:pPr algn="ctr"/>
            <a:r>
              <a:rPr lang="es-MX" sz="96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Referencias</a:t>
            </a:r>
          </a:p>
        </p:txBody>
      </p:sp>
    </p:spTree>
    <p:extLst>
      <p:ext uri="{BB962C8B-B14F-4D97-AF65-F5344CB8AC3E}">
        <p14:creationId xmlns:p14="http://schemas.microsoft.com/office/powerpoint/2010/main" val="22388695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270CBEF3-8B2F-9547-9ECD-64B298D60887}"/>
              </a:ext>
            </a:extLst>
          </p:cNvPr>
          <p:cNvSpPr/>
          <p:nvPr/>
        </p:nvSpPr>
        <p:spPr>
          <a:xfrm>
            <a:off x="0" y="5343235"/>
            <a:ext cx="12192000" cy="1514765"/>
          </a:xfrm>
          <a:prstGeom prst="roundRect">
            <a:avLst>
              <a:gd name="adj" fmla="val 0"/>
            </a:avLst>
          </a:prstGeom>
          <a:solidFill>
            <a:schemeClr val="bg1"/>
          </a:solidFill>
          <a:ln w="6350">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descr="Imagen en blanco y negro&#10;&#10;Descripción generada automáticamente con confianza baja">
            <a:extLst>
              <a:ext uri="{FF2B5EF4-FFF2-40B4-BE49-F238E27FC236}">
                <a16:creationId xmlns:a16="http://schemas.microsoft.com/office/drawing/2014/main" id="{F32180DA-4085-ABCB-3523-02899B16860D}"/>
              </a:ext>
            </a:extLst>
          </p:cNvPr>
          <p:cNvPicPr>
            <a:picLocks noChangeAspect="1"/>
          </p:cNvPicPr>
          <p:nvPr/>
        </p:nvPicPr>
        <p:blipFill rotWithShape="1">
          <a:blip r:embed="rId2">
            <a:extLst>
              <a:ext uri="{28A0092B-C50C-407E-A947-70E740481C1C}">
                <a14:useLocalDpi xmlns:a14="http://schemas.microsoft.com/office/drawing/2010/main" val="0"/>
              </a:ext>
            </a:extLst>
          </a:blip>
          <a:srcRect l="28253" t="17914" r="28344" b="13937"/>
          <a:stretch/>
        </p:blipFill>
        <p:spPr>
          <a:xfrm>
            <a:off x="4293889" y="-4668507"/>
            <a:ext cx="3604221" cy="5659107"/>
          </a:xfrm>
          <a:prstGeom prst="rect">
            <a:avLst/>
          </a:prstGeom>
          <a:effectLst>
            <a:glow rad="1905000">
              <a:schemeClr val="bg1">
                <a:alpha val="40000"/>
              </a:schemeClr>
            </a:glow>
            <a:innerShdw blurRad="1270000" dist="2540000" dir="5400000">
              <a:prstClr val="black"/>
            </a:innerShdw>
          </a:effectLst>
        </p:spPr>
      </p:pic>
      <p:sp>
        <p:nvSpPr>
          <p:cNvPr id="21" name="Rectángulo: esquinas redondeadas 20">
            <a:extLst>
              <a:ext uri="{FF2B5EF4-FFF2-40B4-BE49-F238E27FC236}">
                <a16:creationId xmlns:a16="http://schemas.microsoft.com/office/drawing/2014/main" id="{1D7F7ABD-1B1C-70C4-0F6C-E6BE7F0037DE}"/>
              </a:ext>
            </a:extLst>
          </p:cNvPr>
          <p:cNvSpPr/>
          <p:nvPr/>
        </p:nvSpPr>
        <p:spPr>
          <a:xfrm>
            <a:off x="886683" y="1930399"/>
            <a:ext cx="6063672" cy="2669309"/>
          </a:xfrm>
          <a:prstGeom prst="roundRect">
            <a:avLst>
              <a:gd name="adj" fmla="val 405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1778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92508A8-EA68-BC4A-1E2B-9AF4DCD065A3}"/>
              </a:ext>
            </a:extLst>
          </p:cNvPr>
          <p:cNvSpPr txBox="1"/>
          <p:nvPr/>
        </p:nvSpPr>
        <p:spPr>
          <a:xfrm>
            <a:off x="1112973" y="2162348"/>
            <a:ext cx="5837382" cy="2246769"/>
          </a:xfrm>
          <a:prstGeom prst="rect">
            <a:avLst/>
          </a:prstGeom>
          <a:noFill/>
        </p:spPr>
        <p:txBody>
          <a:bodyPr wrap="square" rtlCol="0">
            <a:spAutoFit/>
          </a:bodyPr>
          <a:lstStyle/>
          <a:p>
            <a:r>
              <a:rPr lang="es-MX" sz="2000" dirty="0">
                <a:solidFill>
                  <a:schemeClr val="bg1">
                    <a:lumMod val="75000"/>
                  </a:schemeClr>
                </a:solidFill>
              </a:rPr>
              <a:t>El ratón o mouse es un dispositivo apuntador utilizado para facilitar el manejo de un entorno gráfico en una computadora. Detecta su movimiento relativo en dos dimensiones por la superficie plana en la que se apoya, reflejándose habitualmente a través de un puntero, cursor o flecha en el monitor.</a:t>
            </a:r>
          </a:p>
        </p:txBody>
      </p:sp>
      <p:pic>
        <p:nvPicPr>
          <p:cNvPr id="2050" name="Picture 2" descr="Diseño PNG Y SVG De Cursor De Flecha Para Camisetas">
            <a:extLst>
              <a:ext uri="{FF2B5EF4-FFF2-40B4-BE49-F238E27FC236}">
                <a16:creationId xmlns:a16="http://schemas.microsoft.com/office/drawing/2014/main" id="{AE71CB39-8A34-FD9D-9FD5-A7DF0CAD3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030" y="1971757"/>
            <a:ext cx="1489053" cy="1489053"/>
          </a:xfrm>
          <a:prstGeom prst="rect">
            <a:avLst/>
          </a:prstGeom>
          <a:noFill/>
          <a:effectLst>
            <a:outerShdw blurRad="50800" dist="38100" dir="5400000" algn="t" rotWithShape="0">
              <a:prstClr val="black"/>
            </a:outerShdw>
          </a:effectLst>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86DAEAEF-4B59-1FC3-1226-DB2A4347A3D2}"/>
              </a:ext>
            </a:extLst>
          </p:cNvPr>
          <p:cNvSpPr txBox="1"/>
          <p:nvPr/>
        </p:nvSpPr>
        <p:spPr>
          <a:xfrm>
            <a:off x="-398191" y="1098341"/>
            <a:ext cx="6289963"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38100" dir="5400000" algn="t" rotWithShape="0">
                    <a:prstClr val="black"/>
                  </a:outerShdw>
                </a:effectLst>
                <a:latin typeface="+mj-lt"/>
              </a:rPr>
              <a:t>¿Qué es?</a:t>
            </a:r>
          </a:p>
        </p:txBody>
      </p:sp>
      <p:pic>
        <p:nvPicPr>
          <p:cNvPr id="32" name="Imagen 31">
            <a:extLst>
              <a:ext uri="{FF2B5EF4-FFF2-40B4-BE49-F238E27FC236}">
                <a16:creationId xmlns:a16="http://schemas.microsoft.com/office/drawing/2014/main" id="{E1A5B775-2E86-5836-0B1E-93B87D287BC6}"/>
              </a:ext>
            </a:extLst>
          </p:cNvPr>
          <p:cNvPicPr>
            <a:picLocks noChangeAspect="1"/>
          </p:cNvPicPr>
          <p:nvPr/>
        </p:nvPicPr>
        <p:blipFill>
          <a:blip r:embed="rId4"/>
          <a:stretch>
            <a:fillRect/>
          </a:stretch>
        </p:blipFill>
        <p:spPr>
          <a:xfrm>
            <a:off x="6067262" y="1339641"/>
            <a:ext cx="7645047" cy="5944115"/>
          </a:xfrm>
          <a:prstGeom prst="rect">
            <a:avLst/>
          </a:prstGeom>
          <a:effectLst>
            <a:outerShdw blurRad="533400" dist="279400" dir="5400000" algn="t" rotWithShape="0">
              <a:prstClr val="black"/>
            </a:outerShdw>
          </a:effectLst>
        </p:spPr>
      </p:pic>
    </p:spTree>
    <p:extLst>
      <p:ext uri="{BB962C8B-B14F-4D97-AF65-F5344CB8AC3E}">
        <p14:creationId xmlns:p14="http://schemas.microsoft.com/office/powerpoint/2010/main" val="119434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44D0DC31-DB81-70FF-C09C-B7BB55B0C08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ackgroundRemoval t="1929" b="97259" l="3533" r="98037">
                        <a14:foregroundMark x1="73111" y1="13604" x2="70265" y2="6497"/>
                        <a14:foregroundMark x1="70265" y1="6497" x2="35623" y2="3452"/>
                        <a14:foregroundMark x1="35623" y1="3452" x2="24338" y2="5990"/>
                        <a14:foregroundMark x1="32581" y1="3655" x2="15113" y2="4061"/>
                        <a14:foregroundMark x1="21001" y1="2640" x2="16290" y2="3350"/>
                        <a14:foregroundMark x1="17664" y1="2234" x2="24239" y2="2741"/>
                        <a14:foregroundMark x1="29048" y1="2944" x2="63592" y2="3858"/>
                        <a14:foregroundMark x1="16879" y1="71980" x2="10108" y2="65178"/>
                        <a14:foregroundMark x1="10108" y1="65178" x2="10795" y2="63147"/>
                        <a14:foregroundMark x1="8636" y1="84873" x2="7655" y2="75025"/>
                        <a14:foregroundMark x1="7655" y1="75025" x2="8930" y2="73503"/>
                        <a14:foregroundMark x1="7949" y1="78782" x2="12659" y2="85381"/>
                        <a14:foregroundMark x1="12659" y1="85381" x2="80471" y2="82538"/>
                        <a14:foregroundMark x1="85476" y1="92893" x2="83808" y2="89848"/>
                        <a14:foregroundMark x1="89107" y1="92386" x2="80765" y2="90457"/>
                        <a14:foregroundMark x1="85574" y1="93909" x2="78508" y2="93604"/>
                        <a14:foregroundMark x1="92934" y1="92487" x2="80765" y2="97259"/>
                        <a14:foregroundMark x1="5692" y1="83858" x2="3827" y2="77665"/>
                        <a14:foregroundMark x1="25711" y1="2538" x2="50245" y2="1523"/>
                        <a14:foregroundMark x1="50245" y1="1523" x2="63690" y2="2132"/>
                        <a14:foregroundMark x1="63690" y1="2132" x2="71737" y2="1929"/>
                        <a14:foregroundMark x1="71737" y1="1929" x2="72031" y2="1929"/>
                        <a14:foregroundMark x1="95780" y1="87208" x2="95780" y2="87208"/>
                        <a14:foregroundMark x1="97350" y1="80812" x2="97350" y2="80812"/>
                        <a14:foregroundMark x1="98037" y1="84975" x2="98037" y2="84975"/>
                        <a14:foregroundMark x1="97939" y1="82944" x2="97939" y2="82944"/>
                      </a14:backgroundRemoval>
                    </a14:imgEffect>
                  </a14:imgLayer>
                </a14:imgProps>
              </a:ext>
            </a:extLst>
          </a:blip>
          <a:srcRect l="7115" b="25530"/>
          <a:stretch/>
        </p:blipFill>
        <p:spPr>
          <a:xfrm>
            <a:off x="0" y="1577727"/>
            <a:ext cx="6813259" cy="5280273"/>
          </a:xfrm>
          <a:prstGeom prst="rect">
            <a:avLst/>
          </a:prstGeom>
        </p:spPr>
      </p:pic>
      <p:sp>
        <p:nvSpPr>
          <p:cNvPr id="24" name="Rectángulo 23">
            <a:extLst>
              <a:ext uri="{FF2B5EF4-FFF2-40B4-BE49-F238E27FC236}">
                <a16:creationId xmlns:a16="http://schemas.microsoft.com/office/drawing/2014/main" id="{248F76B8-E2EB-A385-42FA-3E23AA4694A8}"/>
              </a:ext>
            </a:extLst>
          </p:cNvPr>
          <p:cNvSpPr/>
          <p:nvPr/>
        </p:nvSpPr>
        <p:spPr>
          <a:xfrm>
            <a:off x="8040255" y="1719882"/>
            <a:ext cx="193530" cy="5138118"/>
          </a:xfrm>
          <a:prstGeom prst="rect">
            <a:avLst/>
          </a:prstGeom>
          <a:gradFill flip="none" rotWithShape="1">
            <a:gsLst>
              <a:gs pos="0">
                <a:schemeClr val="tx1">
                  <a:lumMod val="75000"/>
                  <a:lumOff val="25000"/>
                </a:schemeClr>
              </a:gs>
              <a:gs pos="100000">
                <a:srgbClr val="05050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 name="Grupo 4">
            <a:extLst>
              <a:ext uri="{FF2B5EF4-FFF2-40B4-BE49-F238E27FC236}">
                <a16:creationId xmlns:a16="http://schemas.microsoft.com/office/drawing/2014/main" id="{370A7E35-E37F-C58B-FC81-8D05162EF462}"/>
              </a:ext>
            </a:extLst>
          </p:cNvPr>
          <p:cNvGrpSpPr/>
          <p:nvPr/>
        </p:nvGrpSpPr>
        <p:grpSpPr>
          <a:xfrm>
            <a:off x="-172406" y="821154"/>
            <a:ext cx="11780214" cy="2248595"/>
            <a:chOff x="-285552" y="115914"/>
            <a:chExt cx="11780214" cy="2248595"/>
          </a:xfrm>
        </p:grpSpPr>
        <p:sp>
          <p:nvSpPr>
            <p:cNvPr id="4" name="Rectángulo: esquinas redondeadas 3">
              <a:extLst>
                <a:ext uri="{FF2B5EF4-FFF2-40B4-BE49-F238E27FC236}">
                  <a16:creationId xmlns:a16="http://schemas.microsoft.com/office/drawing/2014/main" id="{A969E3A2-6D0A-BCD5-5C9D-E96D8BAC17B7}"/>
                </a:ext>
              </a:extLst>
            </p:cNvPr>
            <p:cNvSpPr/>
            <p:nvPr/>
          </p:nvSpPr>
          <p:spPr>
            <a:xfrm>
              <a:off x="9063355" y="932871"/>
              <a:ext cx="2431307" cy="1431637"/>
            </a:xfrm>
            <a:prstGeom prst="roundRect">
              <a:avLst>
                <a:gd name="adj" fmla="val 4056"/>
              </a:avLst>
            </a:prstGeom>
            <a:solidFill>
              <a:schemeClr val="tx1">
                <a:lumMod val="95000"/>
                <a:lumOff val="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esquinas redondeadas 20">
              <a:extLst>
                <a:ext uri="{FF2B5EF4-FFF2-40B4-BE49-F238E27FC236}">
                  <a16:creationId xmlns:a16="http://schemas.microsoft.com/office/drawing/2014/main" id="{1D7F7ABD-1B1C-70C4-0F6C-E6BE7F0037DE}"/>
                </a:ext>
              </a:extLst>
            </p:cNvPr>
            <p:cNvSpPr/>
            <p:nvPr/>
          </p:nvSpPr>
          <p:spPr>
            <a:xfrm>
              <a:off x="471046" y="932872"/>
              <a:ext cx="8497464" cy="1431637"/>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92508A8-EA68-BC4A-1E2B-9AF4DCD065A3}"/>
                </a:ext>
              </a:extLst>
            </p:cNvPr>
            <p:cNvSpPr txBox="1"/>
            <p:nvPr/>
          </p:nvSpPr>
          <p:spPr>
            <a:xfrm>
              <a:off x="697337" y="1164821"/>
              <a:ext cx="8345064" cy="1015663"/>
            </a:xfrm>
            <a:prstGeom prst="rect">
              <a:avLst/>
            </a:prstGeom>
            <a:noFill/>
          </p:spPr>
          <p:txBody>
            <a:bodyPr wrap="square" rtlCol="0">
              <a:spAutoFit/>
            </a:bodyPr>
            <a:lstStyle/>
            <a:p>
              <a:r>
                <a:rPr lang="es-MX" sz="2000" dirty="0">
                  <a:solidFill>
                    <a:schemeClr val="bg1">
                      <a:lumMod val="50000"/>
                    </a:schemeClr>
                  </a:solidFill>
                </a:rPr>
                <a:t>Fue diseñado por </a:t>
              </a:r>
              <a:r>
                <a:rPr lang="es-MX" sz="2000" b="1" dirty="0">
                  <a:solidFill>
                    <a:schemeClr val="bg1">
                      <a:lumMod val="50000"/>
                    </a:schemeClr>
                  </a:solidFill>
                </a:rPr>
                <a:t>Douglas Engelbart </a:t>
              </a:r>
              <a:r>
                <a:rPr lang="es-MX" sz="2000" dirty="0">
                  <a:solidFill>
                    <a:schemeClr val="bg1">
                      <a:lumMod val="50000"/>
                    </a:schemeClr>
                  </a:solidFill>
                </a:rPr>
                <a:t>y </a:t>
              </a:r>
              <a:r>
                <a:rPr lang="es-MX" sz="2000" b="1" dirty="0">
                  <a:solidFill>
                    <a:schemeClr val="bg1">
                      <a:lumMod val="50000"/>
                    </a:schemeClr>
                  </a:solidFill>
                </a:rPr>
                <a:t>Bill English</a:t>
              </a:r>
              <a:r>
                <a:rPr lang="es-MX" sz="2000" dirty="0">
                  <a:solidFill>
                    <a:schemeClr val="bg1">
                      <a:lumMod val="50000"/>
                    </a:schemeClr>
                  </a:solidFill>
                </a:rPr>
                <a:t> durante los años 1960 en el SRI International Stanford </a:t>
              </a:r>
              <a:r>
                <a:rPr lang="es-MX" sz="2000" dirty="0" err="1">
                  <a:solidFill>
                    <a:schemeClr val="bg1">
                      <a:lumMod val="50000"/>
                    </a:schemeClr>
                  </a:solidFill>
                </a:rPr>
                <a:t>Research</a:t>
              </a:r>
              <a:r>
                <a:rPr lang="es-MX" sz="2000" dirty="0">
                  <a:solidFill>
                    <a:schemeClr val="bg1">
                      <a:lumMod val="50000"/>
                    </a:schemeClr>
                  </a:solidFill>
                </a:rPr>
                <a:t> </a:t>
              </a:r>
              <a:r>
                <a:rPr lang="es-MX" sz="2000" dirty="0" err="1">
                  <a:solidFill>
                    <a:schemeClr val="bg1">
                      <a:lumMod val="50000"/>
                    </a:schemeClr>
                  </a:solidFill>
                </a:rPr>
                <a:t>Institute</a:t>
              </a:r>
              <a:r>
                <a:rPr lang="es-MX" sz="2000" dirty="0">
                  <a:solidFill>
                    <a:schemeClr val="bg1">
                      <a:lumMod val="50000"/>
                    </a:schemeClr>
                  </a:solidFill>
                </a:rPr>
                <a:t> un laboratorio de la Universidad Stanford, en pleno Silicon Valley en California. </a:t>
              </a:r>
            </a:p>
          </p:txBody>
        </p:sp>
        <p:sp>
          <p:nvSpPr>
            <p:cNvPr id="22" name="CuadroTexto 21">
              <a:extLst>
                <a:ext uri="{FF2B5EF4-FFF2-40B4-BE49-F238E27FC236}">
                  <a16:creationId xmlns:a16="http://schemas.microsoft.com/office/drawing/2014/main" id="{86DAEAEF-4B59-1FC3-1226-DB2A4347A3D2}"/>
                </a:ext>
              </a:extLst>
            </p:cNvPr>
            <p:cNvSpPr txBox="1"/>
            <p:nvPr/>
          </p:nvSpPr>
          <p:spPr>
            <a:xfrm>
              <a:off x="-285552" y="115914"/>
              <a:ext cx="5066109" cy="1200329"/>
            </a:xfrm>
            <a:prstGeom prst="rect">
              <a:avLst/>
            </a:prstGeom>
            <a:noFill/>
          </p:spPr>
          <p:txBody>
            <a:bodyPr wrap="square" rtlCol="0">
              <a:spAutoFit/>
            </a:bodyPr>
            <a:lstStyle/>
            <a:p>
              <a:pPr algn="ctr"/>
              <a:r>
                <a:rPr lang="es-MX" sz="7200" b="1" dirty="0">
                  <a:gradFill>
                    <a:gsLst>
                      <a:gs pos="0">
                        <a:schemeClr val="tx1">
                          <a:lumMod val="75000"/>
                          <a:lumOff val="25000"/>
                        </a:schemeClr>
                      </a:gs>
                      <a:gs pos="100000">
                        <a:schemeClr val="bg1">
                          <a:lumMod val="95000"/>
                        </a:schemeClr>
                      </a:gs>
                    </a:gsLst>
                    <a:lin ang="13500000" scaled="1"/>
                  </a:gradFill>
                  <a:effectLst>
                    <a:outerShdw blurRad="50800" dist="38100" dir="5400000" algn="t" rotWithShape="0">
                      <a:prstClr val="black">
                        <a:alpha val="62000"/>
                      </a:prstClr>
                    </a:outerShdw>
                  </a:effectLst>
                  <a:latin typeface="+mj-lt"/>
                </a:rPr>
                <a:t>Historia</a:t>
              </a:r>
            </a:p>
          </p:txBody>
        </p:sp>
        <p:pic>
          <p:nvPicPr>
            <p:cNvPr id="2" name="Imagen 1">
              <a:extLst>
                <a:ext uri="{FF2B5EF4-FFF2-40B4-BE49-F238E27FC236}">
                  <a16:creationId xmlns:a16="http://schemas.microsoft.com/office/drawing/2014/main" id="{B466F924-D0B9-34D4-5C3B-5E49CAA358C6}"/>
                </a:ext>
              </a:extLst>
            </p:cNvPr>
            <p:cNvPicPr>
              <a:picLocks noChangeAspect="1"/>
            </p:cNvPicPr>
            <p:nvPr/>
          </p:nvPicPr>
          <p:blipFill>
            <a:blip r:embed="rId4"/>
            <a:stretch>
              <a:fillRect/>
            </a:stretch>
          </p:blipFill>
          <p:spPr>
            <a:xfrm>
              <a:off x="9175940" y="1054689"/>
              <a:ext cx="924413" cy="118800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3" name="Imagen 2">
              <a:extLst>
                <a:ext uri="{FF2B5EF4-FFF2-40B4-BE49-F238E27FC236}">
                  <a16:creationId xmlns:a16="http://schemas.microsoft.com/office/drawing/2014/main" id="{DC275F7A-06CC-C49B-4291-59A14451FC94}"/>
                </a:ext>
              </a:extLst>
            </p:cNvPr>
            <p:cNvPicPr>
              <a:picLocks noChangeAspect="1"/>
            </p:cNvPicPr>
            <p:nvPr/>
          </p:nvPicPr>
          <p:blipFill>
            <a:blip r:embed="rId5"/>
            <a:stretch>
              <a:fillRect/>
            </a:stretch>
          </p:blipFill>
          <p:spPr>
            <a:xfrm>
              <a:off x="10212937" y="1054689"/>
              <a:ext cx="1188000" cy="1188000"/>
            </a:xfrm>
            <a:prstGeom prst="roundRect">
              <a:avLst>
                <a:gd name="adj" fmla="val 6791"/>
              </a:avLst>
            </a:prstGeom>
            <a:solidFill>
              <a:srgbClr val="FFFFFF">
                <a:shade val="85000"/>
              </a:srgbClr>
            </a:solidFill>
            <a:ln>
              <a:noFill/>
            </a:ln>
            <a:effectLst>
              <a:outerShdw blurRad="63500" sx="102000" sy="102000" algn="ctr" rotWithShape="0">
                <a:prstClr val="black">
                  <a:alpha val="40000"/>
                </a:prstClr>
              </a:outerShdw>
            </a:effectLst>
          </p:spPr>
        </p:pic>
      </p:grpSp>
      <p:grpSp>
        <p:nvGrpSpPr>
          <p:cNvPr id="16" name="Grupo 15">
            <a:extLst>
              <a:ext uri="{FF2B5EF4-FFF2-40B4-BE49-F238E27FC236}">
                <a16:creationId xmlns:a16="http://schemas.microsoft.com/office/drawing/2014/main" id="{16987BAD-8EFD-A075-E32B-FA9FCBF52977}"/>
              </a:ext>
            </a:extLst>
          </p:cNvPr>
          <p:cNvGrpSpPr/>
          <p:nvPr/>
        </p:nvGrpSpPr>
        <p:grpSpPr>
          <a:xfrm>
            <a:off x="584192" y="3563720"/>
            <a:ext cx="11023616" cy="2226525"/>
            <a:chOff x="650894" y="3164625"/>
            <a:chExt cx="11023616" cy="2226525"/>
          </a:xfrm>
        </p:grpSpPr>
        <p:grpSp>
          <p:nvGrpSpPr>
            <p:cNvPr id="6" name="Grupo 5">
              <a:extLst>
                <a:ext uri="{FF2B5EF4-FFF2-40B4-BE49-F238E27FC236}">
                  <a16:creationId xmlns:a16="http://schemas.microsoft.com/office/drawing/2014/main" id="{3394091A-4E5D-CA22-E130-211EF51DDF67}"/>
                </a:ext>
              </a:extLst>
            </p:cNvPr>
            <p:cNvGrpSpPr/>
            <p:nvPr/>
          </p:nvGrpSpPr>
          <p:grpSpPr>
            <a:xfrm>
              <a:off x="650894" y="3164625"/>
              <a:ext cx="11023616" cy="2226525"/>
              <a:chOff x="471046" y="932872"/>
              <a:chExt cx="11023616" cy="2226525"/>
            </a:xfrm>
          </p:grpSpPr>
          <p:sp>
            <p:nvSpPr>
              <p:cNvPr id="8" name="Rectángulo: esquinas redondeadas 7">
                <a:extLst>
                  <a:ext uri="{FF2B5EF4-FFF2-40B4-BE49-F238E27FC236}">
                    <a16:creationId xmlns:a16="http://schemas.microsoft.com/office/drawing/2014/main" id="{3EAA7F69-7D31-17AE-AC43-DFEB5E894BE5}"/>
                  </a:ext>
                </a:extLst>
              </p:cNvPr>
              <p:cNvSpPr/>
              <p:nvPr/>
            </p:nvSpPr>
            <p:spPr>
              <a:xfrm>
                <a:off x="9063355" y="932872"/>
                <a:ext cx="2431307" cy="2226525"/>
              </a:xfrm>
              <a:prstGeom prst="roundRect">
                <a:avLst>
                  <a:gd name="adj" fmla="val 4056"/>
                </a:avLst>
              </a:prstGeom>
              <a:solidFill>
                <a:schemeClr val="tx1">
                  <a:lumMod val="95000"/>
                  <a:lumOff val="5000"/>
                </a:schemeClr>
              </a:solidFill>
              <a:ln w="6350">
                <a:solidFill>
                  <a:schemeClr val="tx1">
                    <a:lumMod val="75000"/>
                    <a:lumOff val="25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0C837121-8420-B027-3F48-087B04B9CF14}"/>
                  </a:ext>
                </a:extLst>
              </p:cNvPr>
              <p:cNvSpPr/>
              <p:nvPr/>
            </p:nvSpPr>
            <p:spPr>
              <a:xfrm>
                <a:off x="471046" y="932872"/>
                <a:ext cx="8497464" cy="2226525"/>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0F2F8E2A-B6EF-2E17-2653-5400C1BDEF9E}"/>
                  </a:ext>
                </a:extLst>
              </p:cNvPr>
              <p:cNvSpPr txBox="1"/>
              <p:nvPr/>
            </p:nvSpPr>
            <p:spPr>
              <a:xfrm>
                <a:off x="697337" y="1164821"/>
                <a:ext cx="8011192" cy="1815882"/>
              </a:xfrm>
              <a:prstGeom prst="rect">
                <a:avLst/>
              </a:prstGeom>
              <a:noFill/>
            </p:spPr>
            <p:txBody>
              <a:bodyPr wrap="square" rtlCol="0">
                <a:spAutoFit/>
              </a:bodyPr>
              <a:lstStyle/>
              <a:p>
                <a:r>
                  <a:rPr lang="es-MX" sz="1600" b="1" dirty="0">
                    <a:solidFill>
                      <a:schemeClr val="bg1">
                        <a:lumMod val="50000"/>
                      </a:schemeClr>
                    </a:solidFill>
                  </a:rPr>
                  <a:t>La primera maqueta fue construida artesanalmente en madera, y se patentó con el nombre «X-Y Position </a:t>
                </a:r>
                <a:r>
                  <a:rPr lang="es-MX" sz="1600" b="1" dirty="0" err="1">
                    <a:solidFill>
                      <a:schemeClr val="bg1">
                        <a:lumMod val="50000"/>
                      </a:schemeClr>
                    </a:solidFill>
                  </a:rPr>
                  <a:t>Indicator</a:t>
                </a:r>
                <a:r>
                  <a:rPr lang="es-MX" sz="1600" b="1" dirty="0">
                    <a:solidFill>
                      <a:schemeClr val="bg1">
                        <a:lumMod val="50000"/>
                      </a:schemeClr>
                    </a:solidFill>
                  </a:rPr>
                  <a:t> </a:t>
                </a:r>
                <a:r>
                  <a:rPr lang="es-MX" sz="1600" b="1" dirty="0" err="1">
                    <a:solidFill>
                      <a:schemeClr val="bg1">
                        <a:lumMod val="50000"/>
                      </a:schemeClr>
                    </a:solidFill>
                  </a:rPr>
                  <a:t>for</a:t>
                </a:r>
                <a:r>
                  <a:rPr lang="es-MX" sz="1600" b="1" dirty="0">
                    <a:solidFill>
                      <a:schemeClr val="bg1">
                        <a:lumMod val="50000"/>
                      </a:schemeClr>
                    </a:solidFill>
                  </a:rPr>
                  <a:t> a </a:t>
                </a:r>
                <a:r>
                  <a:rPr lang="es-MX" sz="1600" b="1" dirty="0" err="1">
                    <a:solidFill>
                      <a:schemeClr val="bg1">
                        <a:lumMod val="50000"/>
                      </a:schemeClr>
                    </a:solidFill>
                  </a:rPr>
                  <a:t>Display</a:t>
                </a:r>
                <a:r>
                  <a:rPr lang="es-MX" sz="1600" b="1" dirty="0">
                    <a:solidFill>
                      <a:schemeClr val="bg1">
                        <a:lumMod val="50000"/>
                      </a:schemeClr>
                    </a:solidFill>
                  </a:rPr>
                  <a:t> </a:t>
                </a:r>
                <a:r>
                  <a:rPr lang="es-MX" sz="1600" b="1" dirty="0" err="1">
                    <a:solidFill>
                      <a:schemeClr val="bg1">
                        <a:lumMod val="50000"/>
                      </a:schemeClr>
                    </a:solidFill>
                  </a:rPr>
                  <a:t>System</a:t>
                </a:r>
                <a:r>
                  <a:rPr lang="es-MX" sz="1600" b="1" dirty="0">
                    <a:solidFill>
                      <a:schemeClr val="bg1">
                        <a:lumMod val="50000"/>
                      </a:schemeClr>
                    </a:solidFill>
                  </a:rPr>
                  <a:t>».</a:t>
                </a:r>
              </a:p>
              <a:p>
                <a:r>
                  <a:rPr lang="es-MX" sz="1600" dirty="0">
                    <a:solidFill>
                      <a:schemeClr val="bg1">
                        <a:lumMod val="50000"/>
                      </a:schemeClr>
                    </a:solidFill>
                  </a:rPr>
                  <a:t>A pesar de su aspecto arcaico, el funcionamiento básico sigue siendo igual hoy en día. Tenía un aspecto de adoquín, encajaba bien en la mano y disponía de dos ruedas metálicas que, al desplazarse por la superficie, movían dos ejes: uno para controlar el movimiento vertical del cursor en pantalla y el otro para el sentido horizontal, contando además con un botón rojo en su parte superior.</a:t>
                </a:r>
              </a:p>
            </p:txBody>
          </p:sp>
        </p:grpSp>
        <p:pic>
          <p:nvPicPr>
            <p:cNvPr id="15" name="Imagen 14">
              <a:extLst>
                <a:ext uri="{FF2B5EF4-FFF2-40B4-BE49-F238E27FC236}">
                  <a16:creationId xmlns:a16="http://schemas.microsoft.com/office/drawing/2014/main" id="{7EFC7824-678B-E43A-3398-FF2390AF49F0}"/>
                </a:ext>
              </a:extLst>
            </p:cNvPr>
            <p:cNvPicPr>
              <a:picLocks noChangeAspect="1"/>
            </p:cNvPicPr>
            <p:nvPr/>
          </p:nvPicPr>
          <p:blipFill rotWithShape="1">
            <a:blip r:embed="rId6"/>
            <a:srcRect l="8856"/>
            <a:stretch/>
          </p:blipFill>
          <p:spPr>
            <a:xfrm>
              <a:off x="9393082" y="3410127"/>
              <a:ext cx="2131547" cy="1753991"/>
            </a:xfrm>
            <a:prstGeom prst="roundRect">
              <a:avLst>
                <a:gd name="adj" fmla="val 7240"/>
              </a:avLst>
            </a:prstGeom>
            <a:solidFill>
              <a:srgbClr val="FFFFFF">
                <a:shade val="85000"/>
              </a:srgbClr>
            </a:solidFill>
            <a:ln>
              <a:noFill/>
            </a:ln>
            <a:effectLst>
              <a:outerShdw blurRad="63500" sx="102000" sy="102000" algn="ctr" rotWithShape="0">
                <a:prstClr val="black">
                  <a:alpha val="40000"/>
                </a:prstClr>
              </a:outerShdw>
            </a:effectLst>
          </p:spPr>
        </p:pic>
      </p:grpSp>
      <p:sp>
        <p:nvSpPr>
          <p:cNvPr id="25" name="CuadroTexto 24">
            <a:extLst>
              <a:ext uri="{FF2B5EF4-FFF2-40B4-BE49-F238E27FC236}">
                <a16:creationId xmlns:a16="http://schemas.microsoft.com/office/drawing/2014/main" id="{DBE7C3D7-42B3-261D-B55A-D73B2521E8E5}"/>
              </a:ext>
            </a:extLst>
          </p:cNvPr>
          <p:cNvSpPr txBox="1"/>
          <p:nvPr/>
        </p:nvSpPr>
        <p:spPr>
          <a:xfrm>
            <a:off x="6813260" y="1144139"/>
            <a:ext cx="2570107" cy="830997"/>
          </a:xfrm>
          <a:prstGeom prst="rect">
            <a:avLst/>
          </a:prstGeom>
          <a:noFill/>
          <a:effectLst>
            <a:glow rad="127000">
              <a:schemeClr val="bg1"/>
            </a:glow>
          </a:effectLst>
        </p:spPr>
        <p:txBody>
          <a:bodyPr wrap="square" rtlCol="0">
            <a:spAutoFit/>
          </a:bodyPr>
          <a:lstStyle/>
          <a:p>
            <a:pPr algn="ctr"/>
            <a:r>
              <a:rPr lang="es-MX" sz="4800" b="1" dirty="0">
                <a:gradFill>
                  <a:gsLst>
                    <a:gs pos="0">
                      <a:schemeClr val="tx1">
                        <a:lumMod val="95000"/>
                        <a:lumOff val="5000"/>
                      </a:schemeClr>
                    </a:gs>
                    <a:gs pos="100000">
                      <a:schemeClr val="tx1">
                        <a:lumMod val="75000"/>
                        <a:lumOff val="25000"/>
                      </a:schemeClr>
                    </a:gs>
                  </a:gsLst>
                  <a:lin ang="13500000" scaled="1"/>
                </a:gradFill>
                <a:effectLst>
                  <a:glow rad="533400">
                    <a:schemeClr val="bg1">
                      <a:alpha val="65000"/>
                    </a:schemeClr>
                  </a:glow>
                </a:effectLst>
                <a:latin typeface="+mj-lt"/>
              </a:rPr>
              <a:t>1960</a:t>
            </a:r>
          </a:p>
        </p:txBody>
      </p:sp>
    </p:spTree>
    <p:extLst>
      <p:ext uri="{BB962C8B-B14F-4D97-AF65-F5344CB8AC3E}">
        <p14:creationId xmlns:p14="http://schemas.microsoft.com/office/powerpoint/2010/main" val="24789191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undefined">
            <a:extLst>
              <a:ext uri="{FF2B5EF4-FFF2-40B4-BE49-F238E27FC236}">
                <a16:creationId xmlns:a16="http://schemas.microsoft.com/office/drawing/2014/main" id="{4026F017-4BFB-94B4-B122-66E259461C6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628" b="71366"/>
          <a:stretch/>
        </p:blipFill>
        <p:spPr bwMode="auto">
          <a:xfrm>
            <a:off x="0" y="4340510"/>
            <a:ext cx="7665930" cy="2517490"/>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n 25">
            <a:extLst>
              <a:ext uri="{FF2B5EF4-FFF2-40B4-BE49-F238E27FC236}">
                <a16:creationId xmlns:a16="http://schemas.microsoft.com/office/drawing/2014/main" id="{5AFB5A3C-EA7E-FAB5-1834-03C9409D29B4}"/>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1929" b="97259" l="3533" r="98037">
                        <a14:foregroundMark x1="73111" y1="13604" x2="70265" y2="6497"/>
                        <a14:foregroundMark x1="70265" y1="6497" x2="35623" y2="3452"/>
                        <a14:foregroundMark x1="35623" y1="3452" x2="24338" y2="5990"/>
                        <a14:foregroundMark x1="32581" y1="3655" x2="15113" y2="4061"/>
                        <a14:foregroundMark x1="21001" y1="2640" x2="16290" y2="3350"/>
                        <a14:foregroundMark x1="17664" y1="2234" x2="24239" y2="2741"/>
                        <a14:foregroundMark x1="29048" y1="2944" x2="63592" y2="3858"/>
                        <a14:foregroundMark x1="16879" y1="71980" x2="10108" y2="65178"/>
                        <a14:foregroundMark x1="10108" y1="65178" x2="10795" y2="63147"/>
                        <a14:foregroundMark x1="8636" y1="84873" x2="7655" y2="75025"/>
                        <a14:foregroundMark x1="7655" y1="75025" x2="8930" y2="73503"/>
                        <a14:foregroundMark x1="7949" y1="78782" x2="12659" y2="85381"/>
                        <a14:foregroundMark x1="12659" y1="85381" x2="80471" y2="82538"/>
                        <a14:foregroundMark x1="85476" y1="92893" x2="83808" y2="89848"/>
                        <a14:foregroundMark x1="89107" y1="92386" x2="80765" y2="90457"/>
                        <a14:foregroundMark x1="85574" y1="93909" x2="78508" y2="93604"/>
                        <a14:foregroundMark x1="92934" y1="92487" x2="80765" y2="97259"/>
                        <a14:foregroundMark x1="5692" y1="83858" x2="3827" y2="77665"/>
                        <a14:foregroundMark x1="25711" y1="2538" x2="50245" y2="1523"/>
                        <a14:foregroundMark x1="50245" y1="1523" x2="63690" y2="2132"/>
                        <a14:foregroundMark x1="63690" y1="2132" x2="71737" y2="1929"/>
                        <a14:foregroundMark x1="71737" y1="1929" x2="72031" y2="1929"/>
                        <a14:foregroundMark x1="95780" y1="87208" x2="95780" y2="87208"/>
                        <a14:foregroundMark x1="97350" y1="80812" x2="97350" y2="80812"/>
                        <a14:foregroundMark x1="98037" y1="84975" x2="98037" y2="84975"/>
                        <a14:foregroundMark x1="97939" y1="82944" x2="97939" y2="82944"/>
                      </a14:backgroundRemoval>
                    </a14:imgEffect>
                  </a14:imgLayer>
                </a14:imgProps>
              </a:ext>
            </a:extLst>
          </a:blip>
          <a:srcRect l="7115" t="74777" b="-10283"/>
          <a:stretch/>
        </p:blipFill>
        <p:spPr>
          <a:xfrm>
            <a:off x="0" y="-1"/>
            <a:ext cx="6813259" cy="2517493"/>
          </a:xfrm>
          <a:prstGeom prst="rect">
            <a:avLst/>
          </a:prstGeom>
        </p:spPr>
      </p:pic>
      <p:sp>
        <p:nvSpPr>
          <p:cNvPr id="24" name="Rectángulo 23">
            <a:extLst>
              <a:ext uri="{FF2B5EF4-FFF2-40B4-BE49-F238E27FC236}">
                <a16:creationId xmlns:a16="http://schemas.microsoft.com/office/drawing/2014/main" id="{248F76B8-E2EB-A385-42FA-3E23AA4694A8}"/>
              </a:ext>
            </a:extLst>
          </p:cNvPr>
          <p:cNvSpPr/>
          <p:nvPr/>
        </p:nvSpPr>
        <p:spPr>
          <a:xfrm>
            <a:off x="8040255" y="0"/>
            <a:ext cx="193530" cy="6858000"/>
          </a:xfrm>
          <a:prstGeom prst="rect">
            <a:avLst/>
          </a:prstGeom>
          <a:gradFill flip="none" rotWithShape="1">
            <a:gsLst>
              <a:gs pos="0">
                <a:schemeClr val="tx1">
                  <a:lumMod val="75000"/>
                  <a:lumOff val="25000"/>
                </a:schemeClr>
              </a:gs>
              <a:gs pos="100000">
                <a:srgbClr val="05050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Grupo 16">
            <a:extLst>
              <a:ext uri="{FF2B5EF4-FFF2-40B4-BE49-F238E27FC236}">
                <a16:creationId xmlns:a16="http://schemas.microsoft.com/office/drawing/2014/main" id="{CBD71BCC-CD1A-63B2-02EC-D7257394EFF1}"/>
              </a:ext>
            </a:extLst>
          </p:cNvPr>
          <p:cNvGrpSpPr/>
          <p:nvPr/>
        </p:nvGrpSpPr>
        <p:grpSpPr>
          <a:xfrm>
            <a:off x="584192" y="331340"/>
            <a:ext cx="11023616" cy="2526160"/>
            <a:chOff x="584192" y="438899"/>
            <a:chExt cx="11023616" cy="2526160"/>
          </a:xfrm>
        </p:grpSpPr>
        <p:grpSp>
          <p:nvGrpSpPr>
            <p:cNvPr id="5" name="Grupo 4">
              <a:extLst>
                <a:ext uri="{FF2B5EF4-FFF2-40B4-BE49-F238E27FC236}">
                  <a16:creationId xmlns:a16="http://schemas.microsoft.com/office/drawing/2014/main" id="{370A7E35-E37F-C58B-FC81-8D05162EF462}"/>
                </a:ext>
              </a:extLst>
            </p:cNvPr>
            <p:cNvGrpSpPr/>
            <p:nvPr/>
          </p:nvGrpSpPr>
          <p:grpSpPr>
            <a:xfrm>
              <a:off x="584192" y="932871"/>
              <a:ext cx="11023616" cy="2032188"/>
              <a:chOff x="471046" y="932871"/>
              <a:chExt cx="11023616" cy="2032188"/>
            </a:xfrm>
          </p:grpSpPr>
          <p:sp>
            <p:nvSpPr>
              <p:cNvPr id="4" name="Rectángulo: esquinas redondeadas 3">
                <a:extLst>
                  <a:ext uri="{FF2B5EF4-FFF2-40B4-BE49-F238E27FC236}">
                    <a16:creationId xmlns:a16="http://schemas.microsoft.com/office/drawing/2014/main" id="{A969E3A2-6D0A-BCD5-5C9D-E96D8BAC17B7}"/>
                  </a:ext>
                </a:extLst>
              </p:cNvPr>
              <p:cNvSpPr/>
              <p:nvPr/>
            </p:nvSpPr>
            <p:spPr>
              <a:xfrm>
                <a:off x="9063355" y="932871"/>
                <a:ext cx="2431307" cy="2032187"/>
              </a:xfrm>
              <a:prstGeom prst="roundRect">
                <a:avLst>
                  <a:gd name="adj" fmla="val 4056"/>
                </a:avLst>
              </a:prstGeom>
              <a:solidFill>
                <a:schemeClr val="tx1">
                  <a:lumMod val="95000"/>
                  <a:lumOff val="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esquinas redondeadas 20">
                <a:extLst>
                  <a:ext uri="{FF2B5EF4-FFF2-40B4-BE49-F238E27FC236}">
                    <a16:creationId xmlns:a16="http://schemas.microsoft.com/office/drawing/2014/main" id="{1D7F7ABD-1B1C-70C4-0F6C-E6BE7F0037DE}"/>
                  </a:ext>
                </a:extLst>
              </p:cNvPr>
              <p:cNvSpPr/>
              <p:nvPr/>
            </p:nvSpPr>
            <p:spPr>
              <a:xfrm>
                <a:off x="471046" y="932872"/>
                <a:ext cx="8497464" cy="2032187"/>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92508A8-EA68-BC4A-1E2B-9AF4DCD065A3}"/>
                  </a:ext>
                </a:extLst>
              </p:cNvPr>
              <p:cNvSpPr txBox="1"/>
              <p:nvPr/>
            </p:nvSpPr>
            <p:spPr>
              <a:xfrm>
                <a:off x="697337" y="1164821"/>
                <a:ext cx="8011192" cy="1631216"/>
              </a:xfrm>
              <a:prstGeom prst="rect">
                <a:avLst/>
              </a:prstGeom>
              <a:noFill/>
            </p:spPr>
            <p:txBody>
              <a:bodyPr wrap="square" rtlCol="0">
                <a:spAutoFit/>
              </a:bodyPr>
              <a:lstStyle/>
              <a:p>
                <a:r>
                  <a:rPr lang="es-MX" sz="2000" dirty="0">
                    <a:solidFill>
                      <a:schemeClr val="bg1">
                        <a:lumMod val="50000"/>
                      </a:schemeClr>
                    </a:solidFill>
                  </a:rPr>
                  <a:t>En San Francisco, el 9 de diciembre de 1968 se </a:t>
                </a:r>
                <a:r>
                  <a:rPr lang="es-MX" sz="2000" b="1" dirty="0">
                    <a:solidFill>
                      <a:schemeClr val="bg1">
                        <a:lumMod val="50000"/>
                      </a:schemeClr>
                    </a:solidFill>
                  </a:rPr>
                  <a:t>presentó públicamente el primer modelo oficial de ratón</a:t>
                </a:r>
                <a:r>
                  <a:rPr lang="es-MX" sz="2000" dirty="0">
                    <a:solidFill>
                      <a:schemeClr val="bg1">
                        <a:lumMod val="50000"/>
                      </a:schemeClr>
                    </a:solidFill>
                  </a:rPr>
                  <a:t>.​ Durante hora y media se mostró, además de este periférico, una presentación multimedia de un sistema informático interconectado en red de computadoras.</a:t>
                </a:r>
              </a:p>
            </p:txBody>
          </p:sp>
        </p:grpSp>
        <p:sp>
          <p:nvSpPr>
            <p:cNvPr id="14" name="CuadroTexto 13">
              <a:extLst>
                <a:ext uri="{FF2B5EF4-FFF2-40B4-BE49-F238E27FC236}">
                  <a16:creationId xmlns:a16="http://schemas.microsoft.com/office/drawing/2014/main" id="{CD42C07E-58CA-2875-5C33-9CBE78CE1567}"/>
                </a:ext>
              </a:extLst>
            </p:cNvPr>
            <p:cNvSpPr txBox="1"/>
            <p:nvPr/>
          </p:nvSpPr>
          <p:spPr>
            <a:xfrm>
              <a:off x="6813260" y="438899"/>
              <a:ext cx="2570107" cy="830997"/>
            </a:xfrm>
            <a:prstGeom prst="rect">
              <a:avLst/>
            </a:prstGeom>
            <a:noFill/>
            <a:effectLst>
              <a:glow rad="127000">
                <a:schemeClr val="bg1"/>
              </a:glow>
            </a:effectLst>
          </p:spPr>
          <p:txBody>
            <a:bodyPr wrap="square" rtlCol="0">
              <a:spAutoFit/>
            </a:bodyPr>
            <a:lstStyle/>
            <a:p>
              <a:pPr algn="ctr"/>
              <a:r>
                <a:rPr lang="es-MX" sz="4800" b="1" dirty="0">
                  <a:gradFill>
                    <a:gsLst>
                      <a:gs pos="0">
                        <a:schemeClr val="tx1">
                          <a:lumMod val="95000"/>
                          <a:lumOff val="5000"/>
                        </a:schemeClr>
                      </a:gs>
                      <a:gs pos="100000">
                        <a:schemeClr val="tx1">
                          <a:lumMod val="75000"/>
                          <a:lumOff val="25000"/>
                        </a:schemeClr>
                      </a:gs>
                    </a:gsLst>
                    <a:lin ang="13500000" scaled="1"/>
                  </a:gradFill>
                  <a:effectLst>
                    <a:glow rad="533400">
                      <a:schemeClr val="bg1">
                        <a:alpha val="65000"/>
                      </a:schemeClr>
                    </a:glow>
                  </a:effectLst>
                  <a:latin typeface="+mj-lt"/>
                </a:rPr>
                <a:t>1968</a:t>
              </a:r>
            </a:p>
          </p:txBody>
        </p:sp>
      </p:grpSp>
      <p:grpSp>
        <p:nvGrpSpPr>
          <p:cNvPr id="6" name="Grupo 5">
            <a:extLst>
              <a:ext uri="{FF2B5EF4-FFF2-40B4-BE49-F238E27FC236}">
                <a16:creationId xmlns:a16="http://schemas.microsoft.com/office/drawing/2014/main" id="{3394091A-4E5D-CA22-E130-211EF51DDF67}"/>
              </a:ext>
            </a:extLst>
          </p:cNvPr>
          <p:cNvGrpSpPr/>
          <p:nvPr/>
        </p:nvGrpSpPr>
        <p:grpSpPr>
          <a:xfrm>
            <a:off x="584192" y="3563720"/>
            <a:ext cx="11023616" cy="2468967"/>
            <a:chOff x="471046" y="932872"/>
            <a:chExt cx="11023616" cy="2468967"/>
          </a:xfrm>
        </p:grpSpPr>
        <p:sp>
          <p:nvSpPr>
            <p:cNvPr id="8" name="Rectángulo: esquinas redondeadas 7">
              <a:extLst>
                <a:ext uri="{FF2B5EF4-FFF2-40B4-BE49-F238E27FC236}">
                  <a16:creationId xmlns:a16="http://schemas.microsoft.com/office/drawing/2014/main" id="{3EAA7F69-7D31-17AE-AC43-DFEB5E894BE5}"/>
                </a:ext>
              </a:extLst>
            </p:cNvPr>
            <p:cNvSpPr/>
            <p:nvPr/>
          </p:nvSpPr>
          <p:spPr>
            <a:xfrm>
              <a:off x="9063355" y="932872"/>
              <a:ext cx="2431307" cy="2468967"/>
            </a:xfrm>
            <a:prstGeom prst="roundRect">
              <a:avLst>
                <a:gd name="adj" fmla="val 4056"/>
              </a:avLst>
            </a:prstGeom>
            <a:solidFill>
              <a:schemeClr val="tx1">
                <a:lumMod val="95000"/>
                <a:lumOff val="5000"/>
              </a:schemeClr>
            </a:solidFill>
            <a:ln w="6350">
              <a:solidFill>
                <a:schemeClr val="tx1">
                  <a:lumMod val="75000"/>
                  <a:lumOff val="25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esquinas redondeadas 8">
              <a:extLst>
                <a:ext uri="{FF2B5EF4-FFF2-40B4-BE49-F238E27FC236}">
                  <a16:creationId xmlns:a16="http://schemas.microsoft.com/office/drawing/2014/main" id="{0C837121-8420-B027-3F48-087B04B9CF14}"/>
                </a:ext>
              </a:extLst>
            </p:cNvPr>
            <p:cNvSpPr/>
            <p:nvPr/>
          </p:nvSpPr>
          <p:spPr>
            <a:xfrm>
              <a:off x="471046" y="932872"/>
              <a:ext cx="8497464" cy="2468967"/>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0F2F8E2A-B6EF-2E17-2653-5400C1BDEF9E}"/>
                </a:ext>
              </a:extLst>
            </p:cNvPr>
            <p:cNvSpPr txBox="1"/>
            <p:nvPr/>
          </p:nvSpPr>
          <p:spPr>
            <a:xfrm>
              <a:off x="697337" y="1164821"/>
              <a:ext cx="8011192" cy="2062103"/>
            </a:xfrm>
            <a:prstGeom prst="rect">
              <a:avLst/>
            </a:prstGeom>
            <a:noFill/>
          </p:spPr>
          <p:txBody>
            <a:bodyPr wrap="square" rtlCol="0">
              <a:spAutoFit/>
            </a:bodyPr>
            <a:lstStyle/>
            <a:p>
              <a:r>
                <a:rPr lang="es-MX" sz="1600" dirty="0">
                  <a:solidFill>
                    <a:schemeClr val="bg1">
                      <a:lumMod val="50000"/>
                    </a:schemeClr>
                  </a:solidFill>
                </a:rPr>
                <a:t>El 27 de abril de 1981 </a:t>
              </a:r>
              <a:r>
                <a:rPr lang="es-MX" sz="1600" b="1" dirty="0">
                  <a:solidFill>
                    <a:schemeClr val="bg1">
                      <a:lumMod val="50000"/>
                    </a:schemeClr>
                  </a:solidFill>
                </a:rPr>
                <a:t>se lanzaba al mercado la primera computadora con ratón incluido</a:t>
              </a:r>
              <a:r>
                <a:rPr lang="es-MX" sz="1600" dirty="0">
                  <a:solidFill>
                    <a:schemeClr val="bg1">
                      <a:lumMod val="50000"/>
                    </a:schemeClr>
                  </a:solidFill>
                </a:rPr>
                <a:t>: Xerox </a:t>
              </a:r>
              <a:r>
                <a:rPr lang="es-MX" sz="1600" dirty="0" err="1">
                  <a:solidFill>
                    <a:schemeClr val="bg1">
                      <a:lumMod val="50000"/>
                    </a:schemeClr>
                  </a:solidFill>
                </a:rPr>
                <a:t>Star</a:t>
              </a:r>
              <a:r>
                <a:rPr lang="es-MX" sz="1600" dirty="0">
                  <a:solidFill>
                    <a:schemeClr val="bg1">
                      <a:lumMod val="50000"/>
                    </a:schemeClr>
                  </a:solidFill>
                </a:rPr>
                <a:t> 8010, fundamental para la nueva y potente interfaz gráfica que dependía de este periférico, que fue, a su vez, otra revolución. Posteriormente, surgieron otras computadoras que también incluyeron el periférico, algunas de ellas fueron la </a:t>
              </a:r>
              <a:r>
                <a:rPr lang="es-MX" sz="1600" dirty="0" err="1">
                  <a:solidFill>
                    <a:schemeClr val="bg1">
                      <a:lumMod val="50000"/>
                    </a:schemeClr>
                  </a:solidFill>
                </a:rPr>
                <a:t>Commodore</a:t>
              </a:r>
              <a:r>
                <a:rPr lang="es-MX" sz="1600" dirty="0">
                  <a:solidFill>
                    <a:schemeClr val="bg1">
                      <a:lumMod val="50000"/>
                    </a:schemeClr>
                  </a:solidFill>
                </a:rPr>
                <a:t> Amiga, el Atari ST, y la Apple Lisa. Dos años después, Microsoft, que había tenido acceso al ratón de Xerox en sus etapas de prototipo, dio a conocer su propio diseño disponible además con las primeras versiones del procesador de texto Microsoft Word.</a:t>
              </a:r>
            </a:p>
          </p:txBody>
        </p:sp>
      </p:grpSp>
      <p:pic>
        <p:nvPicPr>
          <p:cNvPr id="19" name="Imagen 18">
            <a:extLst>
              <a:ext uri="{FF2B5EF4-FFF2-40B4-BE49-F238E27FC236}">
                <a16:creationId xmlns:a16="http://schemas.microsoft.com/office/drawing/2014/main" id="{E637D652-63F6-E5D6-8C5F-9C8074793D52}"/>
              </a:ext>
            </a:extLst>
          </p:cNvPr>
          <p:cNvPicPr>
            <a:picLocks noChangeAspect="1"/>
          </p:cNvPicPr>
          <p:nvPr/>
        </p:nvPicPr>
        <p:blipFill>
          <a:blip r:embed="rId5"/>
          <a:stretch>
            <a:fillRect/>
          </a:stretch>
        </p:blipFill>
        <p:spPr>
          <a:xfrm>
            <a:off x="9310595" y="1219623"/>
            <a:ext cx="2163116" cy="1297870"/>
          </a:xfrm>
          <a:prstGeom prst="roundRect">
            <a:avLst>
              <a:gd name="adj" fmla="val 8594"/>
            </a:avLst>
          </a:prstGeom>
          <a:solidFill>
            <a:srgbClr val="FFFFFF">
              <a:shade val="85000"/>
            </a:srgbClr>
          </a:solidFill>
          <a:ln>
            <a:noFill/>
          </a:ln>
          <a:effectLst/>
        </p:spPr>
      </p:pic>
      <p:sp>
        <p:nvSpPr>
          <p:cNvPr id="20" name="CuadroTexto 19">
            <a:extLst>
              <a:ext uri="{FF2B5EF4-FFF2-40B4-BE49-F238E27FC236}">
                <a16:creationId xmlns:a16="http://schemas.microsoft.com/office/drawing/2014/main" id="{12F90F19-FF5B-5C15-38E9-939148B29823}"/>
              </a:ext>
            </a:extLst>
          </p:cNvPr>
          <p:cNvSpPr txBox="1"/>
          <p:nvPr/>
        </p:nvSpPr>
        <p:spPr>
          <a:xfrm>
            <a:off x="6851966" y="3048778"/>
            <a:ext cx="2570107" cy="830997"/>
          </a:xfrm>
          <a:prstGeom prst="rect">
            <a:avLst/>
          </a:prstGeom>
          <a:noFill/>
          <a:effectLst>
            <a:glow rad="127000">
              <a:schemeClr val="bg1"/>
            </a:glow>
          </a:effectLst>
        </p:spPr>
        <p:txBody>
          <a:bodyPr wrap="square" rtlCol="0">
            <a:spAutoFit/>
          </a:bodyPr>
          <a:lstStyle/>
          <a:p>
            <a:pPr algn="ctr"/>
            <a:r>
              <a:rPr lang="es-MX" sz="4800" b="1" dirty="0">
                <a:gradFill>
                  <a:gsLst>
                    <a:gs pos="0">
                      <a:schemeClr val="tx1">
                        <a:lumMod val="95000"/>
                        <a:lumOff val="5000"/>
                      </a:schemeClr>
                    </a:gs>
                    <a:gs pos="100000">
                      <a:schemeClr val="tx1">
                        <a:lumMod val="75000"/>
                        <a:lumOff val="25000"/>
                      </a:schemeClr>
                    </a:gs>
                  </a:gsLst>
                  <a:lin ang="13500000" scaled="1"/>
                </a:gradFill>
                <a:effectLst>
                  <a:glow rad="533400">
                    <a:schemeClr val="bg1">
                      <a:alpha val="65000"/>
                    </a:schemeClr>
                  </a:glow>
                </a:effectLst>
                <a:latin typeface="+mj-lt"/>
              </a:rPr>
              <a:t>1981</a:t>
            </a:r>
          </a:p>
        </p:txBody>
      </p:sp>
      <p:pic>
        <p:nvPicPr>
          <p:cNvPr id="23" name="Imagen 22">
            <a:extLst>
              <a:ext uri="{FF2B5EF4-FFF2-40B4-BE49-F238E27FC236}">
                <a16:creationId xmlns:a16="http://schemas.microsoft.com/office/drawing/2014/main" id="{086CBC18-46E0-2753-5699-B1030E850E84}"/>
              </a:ext>
            </a:extLst>
          </p:cNvPr>
          <p:cNvPicPr>
            <a:picLocks noChangeAspect="1"/>
          </p:cNvPicPr>
          <p:nvPr/>
        </p:nvPicPr>
        <p:blipFill>
          <a:blip r:embed="rId6"/>
          <a:stretch>
            <a:fillRect/>
          </a:stretch>
        </p:blipFill>
        <p:spPr>
          <a:xfrm>
            <a:off x="9307947" y="4059879"/>
            <a:ext cx="2157050" cy="161778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3231810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ndefined">
            <a:extLst>
              <a:ext uri="{FF2B5EF4-FFF2-40B4-BE49-F238E27FC236}">
                <a16:creationId xmlns:a16="http://schemas.microsoft.com/office/drawing/2014/main" id="{7573D33A-A8B8-DC66-B76D-F4E79AC1C19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8635"/>
          <a:stretch/>
        </p:blipFill>
        <p:spPr bwMode="auto">
          <a:xfrm>
            <a:off x="0" y="0"/>
            <a:ext cx="7665930" cy="6415119"/>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a:extLst>
              <a:ext uri="{FF2B5EF4-FFF2-40B4-BE49-F238E27FC236}">
                <a16:creationId xmlns:a16="http://schemas.microsoft.com/office/drawing/2014/main" id="{248F76B8-E2EB-A385-42FA-3E23AA4694A8}"/>
              </a:ext>
            </a:extLst>
          </p:cNvPr>
          <p:cNvSpPr/>
          <p:nvPr/>
        </p:nvSpPr>
        <p:spPr>
          <a:xfrm>
            <a:off x="8040255" y="0"/>
            <a:ext cx="193530" cy="5372100"/>
          </a:xfrm>
          <a:prstGeom prst="rect">
            <a:avLst/>
          </a:prstGeom>
          <a:gradFill flip="none" rotWithShape="1">
            <a:gsLst>
              <a:gs pos="0">
                <a:schemeClr val="tx1">
                  <a:lumMod val="75000"/>
                  <a:lumOff val="25000"/>
                </a:schemeClr>
              </a:gs>
              <a:gs pos="100000">
                <a:srgbClr val="05050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7" name="Grupo 16">
            <a:extLst>
              <a:ext uri="{FF2B5EF4-FFF2-40B4-BE49-F238E27FC236}">
                <a16:creationId xmlns:a16="http://schemas.microsoft.com/office/drawing/2014/main" id="{CBD71BCC-CD1A-63B2-02EC-D7257394EFF1}"/>
              </a:ext>
            </a:extLst>
          </p:cNvPr>
          <p:cNvGrpSpPr/>
          <p:nvPr/>
        </p:nvGrpSpPr>
        <p:grpSpPr>
          <a:xfrm>
            <a:off x="584192" y="331340"/>
            <a:ext cx="8799175" cy="2295746"/>
            <a:chOff x="584192" y="438899"/>
            <a:chExt cx="8799175" cy="2295746"/>
          </a:xfrm>
        </p:grpSpPr>
        <p:grpSp>
          <p:nvGrpSpPr>
            <p:cNvPr id="5" name="Grupo 4">
              <a:extLst>
                <a:ext uri="{FF2B5EF4-FFF2-40B4-BE49-F238E27FC236}">
                  <a16:creationId xmlns:a16="http://schemas.microsoft.com/office/drawing/2014/main" id="{370A7E35-E37F-C58B-FC81-8D05162EF462}"/>
                </a:ext>
              </a:extLst>
            </p:cNvPr>
            <p:cNvGrpSpPr/>
            <p:nvPr/>
          </p:nvGrpSpPr>
          <p:grpSpPr>
            <a:xfrm>
              <a:off x="584192" y="932872"/>
              <a:ext cx="8497464" cy="1801773"/>
              <a:chOff x="471046" y="932872"/>
              <a:chExt cx="8497464" cy="1801773"/>
            </a:xfrm>
          </p:grpSpPr>
          <p:sp>
            <p:nvSpPr>
              <p:cNvPr id="21" name="Rectángulo: esquinas redondeadas 20">
                <a:extLst>
                  <a:ext uri="{FF2B5EF4-FFF2-40B4-BE49-F238E27FC236}">
                    <a16:creationId xmlns:a16="http://schemas.microsoft.com/office/drawing/2014/main" id="{1D7F7ABD-1B1C-70C4-0F6C-E6BE7F0037DE}"/>
                  </a:ext>
                </a:extLst>
              </p:cNvPr>
              <p:cNvSpPr/>
              <p:nvPr/>
            </p:nvSpPr>
            <p:spPr>
              <a:xfrm>
                <a:off x="471046" y="932872"/>
                <a:ext cx="8497464" cy="1801773"/>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192508A8-EA68-BC4A-1E2B-9AF4DCD065A3}"/>
                  </a:ext>
                </a:extLst>
              </p:cNvPr>
              <p:cNvSpPr txBox="1"/>
              <p:nvPr/>
            </p:nvSpPr>
            <p:spPr>
              <a:xfrm>
                <a:off x="697337" y="1164821"/>
                <a:ext cx="8011192" cy="1323439"/>
              </a:xfrm>
              <a:prstGeom prst="rect">
                <a:avLst/>
              </a:prstGeom>
              <a:noFill/>
            </p:spPr>
            <p:txBody>
              <a:bodyPr wrap="square" rtlCol="0">
                <a:spAutoFit/>
              </a:bodyPr>
              <a:lstStyle/>
              <a:p>
                <a:r>
                  <a:rPr lang="es-MX" sz="2000" dirty="0">
                    <a:solidFill>
                      <a:schemeClr val="bg1">
                        <a:lumMod val="50000"/>
                      </a:schemeClr>
                    </a:solidFill>
                  </a:rPr>
                  <a:t>Este periférico </a:t>
                </a:r>
                <a:r>
                  <a:rPr lang="es-MX" sz="2000" b="1" dirty="0">
                    <a:solidFill>
                      <a:schemeClr val="bg1">
                        <a:lumMod val="50000"/>
                      </a:schemeClr>
                    </a:solidFill>
                  </a:rPr>
                  <a:t>se popularizó con la aparición de la computadora Macintosh</a:t>
                </a:r>
                <a:r>
                  <a:rPr lang="es-MX" sz="2000" dirty="0">
                    <a:solidFill>
                      <a:schemeClr val="bg1">
                        <a:lumMod val="50000"/>
                      </a:schemeClr>
                    </a:solidFill>
                  </a:rPr>
                  <a:t>, en 1984. Su diseño y creación corrió de nuevo a cargo de la Universidad de Stanford, cuando Apple en 1980 pidió a un grupo de jóvenes un periférico seguro, barato y que se pudiera producir en serie. </a:t>
                </a:r>
              </a:p>
            </p:txBody>
          </p:sp>
        </p:grpSp>
        <p:sp>
          <p:nvSpPr>
            <p:cNvPr id="14" name="CuadroTexto 13">
              <a:extLst>
                <a:ext uri="{FF2B5EF4-FFF2-40B4-BE49-F238E27FC236}">
                  <a16:creationId xmlns:a16="http://schemas.microsoft.com/office/drawing/2014/main" id="{CD42C07E-58CA-2875-5C33-9CBE78CE1567}"/>
                </a:ext>
              </a:extLst>
            </p:cNvPr>
            <p:cNvSpPr txBox="1"/>
            <p:nvPr/>
          </p:nvSpPr>
          <p:spPr>
            <a:xfrm>
              <a:off x="6813260" y="438899"/>
              <a:ext cx="2570107" cy="830997"/>
            </a:xfrm>
            <a:prstGeom prst="rect">
              <a:avLst/>
            </a:prstGeom>
            <a:noFill/>
            <a:effectLst>
              <a:glow rad="127000">
                <a:schemeClr val="bg1"/>
              </a:glow>
            </a:effectLst>
          </p:spPr>
          <p:txBody>
            <a:bodyPr wrap="square" rtlCol="0">
              <a:spAutoFit/>
            </a:bodyPr>
            <a:lstStyle/>
            <a:p>
              <a:pPr algn="ctr"/>
              <a:r>
                <a:rPr lang="es-MX" sz="4800" b="1" dirty="0">
                  <a:gradFill>
                    <a:gsLst>
                      <a:gs pos="0">
                        <a:schemeClr val="tx1">
                          <a:lumMod val="95000"/>
                          <a:lumOff val="5000"/>
                        </a:schemeClr>
                      </a:gs>
                      <a:gs pos="100000">
                        <a:schemeClr val="tx1">
                          <a:lumMod val="75000"/>
                          <a:lumOff val="25000"/>
                        </a:schemeClr>
                      </a:gs>
                    </a:gsLst>
                    <a:lin ang="13500000" scaled="1"/>
                  </a:gradFill>
                  <a:effectLst>
                    <a:glow rad="533400">
                      <a:schemeClr val="bg1">
                        <a:alpha val="65000"/>
                      </a:schemeClr>
                    </a:glow>
                  </a:effectLst>
                  <a:latin typeface="+mj-lt"/>
                </a:rPr>
                <a:t>1984</a:t>
              </a:r>
            </a:p>
          </p:txBody>
        </p:sp>
      </p:grpSp>
      <p:grpSp>
        <p:nvGrpSpPr>
          <p:cNvPr id="6" name="Grupo 5">
            <a:extLst>
              <a:ext uri="{FF2B5EF4-FFF2-40B4-BE49-F238E27FC236}">
                <a16:creationId xmlns:a16="http://schemas.microsoft.com/office/drawing/2014/main" id="{3394091A-4E5D-CA22-E130-211EF51DDF67}"/>
              </a:ext>
            </a:extLst>
          </p:cNvPr>
          <p:cNvGrpSpPr/>
          <p:nvPr/>
        </p:nvGrpSpPr>
        <p:grpSpPr>
          <a:xfrm>
            <a:off x="584192" y="3563720"/>
            <a:ext cx="8497464" cy="2113947"/>
            <a:chOff x="471046" y="932872"/>
            <a:chExt cx="8497464" cy="2113947"/>
          </a:xfrm>
        </p:grpSpPr>
        <p:sp>
          <p:nvSpPr>
            <p:cNvPr id="9" name="Rectángulo: esquinas redondeadas 8">
              <a:extLst>
                <a:ext uri="{FF2B5EF4-FFF2-40B4-BE49-F238E27FC236}">
                  <a16:creationId xmlns:a16="http://schemas.microsoft.com/office/drawing/2014/main" id="{0C837121-8420-B027-3F48-087B04B9CF14}"/>
                </a:ext>
              </a:extLst>
            </p:cNvPr>
            <p:cNvSpPr/>
            <p:nvPr/>
          </p:nvSpPr>
          <p:spPr>
            <a:xfrm>
              <a:off x="471046" y="932872"/>
              <a:ext cx="8497464" cy="2113947"/>
            </a:xfrm>
            <a:prstGeom prst="roundRect">
              <a:avLst>
                <a:gd name="adj" fmla="val 4056"/>
              </a:avLst>
            </a:prstGeom>
            <a:solidFill>
              <a:schemeClr val="bg1">
                <a:lumMod val="95000"/>
              </a:schemeClr>
            </a:solidFill>
            <a:ln w="6350">
              <a:solidFill>
                <a:schemeClr val="bg2">
                  <a:lumMod val="50000"/>
                </a:schemeClr>
              </a:solidFill>
            </a:ln>
            <a:effectLst>
              <a:outerShdw blurRad="457200" sx="102000" sy="102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0F2F8E2A-B6EF-2E17-2653-5400C1BDEF9E}"/>
                </a:ext>
              </a:extLst>
            </p:cNvPr>
            <p:cNvSpPr txBox="1"/>
            <p:nvPr/>
          </p:nvSpPr>
          <p:spPr>
            <a:xfrm>
              <a:off x="697337" y="1164821"/>
              <a:ext cx="8011192" cy="1631216"/>
            </a:xfrm>
            <a:prstGeom prst="rect">
              <a:avLst/>
            </a:prstGeom>
            <a:noFill/>
          </p:spPr>
          <p:txBody>
            <a:bodyPr wrap="square" rtlCol="0">
              <a:spAutoFit/>
            </a:bodyPr>
            <a:lstStyle/>
            <a:p>
              <a:r>
                <a:rPr lang="es-MX" sz="2000" dirty="0">
                  <a:solidFill>
                    <a:schemeClr val="bg1">
                      <a:lumMod val="50000"/>
                    </a:schemeClr>
                  </a:solidFill>
                </a:rPr>
                <a:t>La aparición y éxito del ratón, además de la posterior evolución de los sistemas operativos, </a:t>
              </a:r>
              <a:r>
                <a:rPr lang="es-MX" sz="2000" b="1" dirty="0">
                  <a:solidFill>
                    <a:schemeClr val="bg1">
                      <a:lumMod val="50000"/>
                    </a:schemeClr>
                  </a:solidFill>
                </a:rPr>
                <a:t>logró facilitar y mejorar la comodidad</a:t>
              </a:r>
              <a:r>
                <a:rPr lang="es-MX" sz="2000" dirty="0">
                  <a:solidFill>
                    <a:schemeClr val="bg1">
                      <a:lumMod val="50000"/>
                    </a:schemeClr>
                  </a:solidFill>
                </a:rPr>
                <a:t>, aunque no relegó el papel primordial del teclado. Aún hoy en día, pueden compartir algunas funciones, dejando al usuario que escoja la opción más conveniente a sus gustos o tareas.</a:t>
              </a:r>
            </a:p>
          </p:txBody>
        </p:sp>
      </p:grpSp>
      <p:sp>
        <p:nvSpPr>
          <p:cNvPr id="20" name="CuadroTexto 19">
            <a:extLst>
              <a:ext uri="{FF2B5EF4-FFF2-40B4-BE49-F238E27FC236}">
                <a16:creationId xmlns:a16="http://schemas.microsoft.com/office/drawing/2014/main" id="{12F90F19-FF5B-5C15-38E9-939148B29823}"/>
              </a:ext>
            </a:extLst>
          </p:cNvPr>
          <p:cNvSpPr txBox="1"/>
          <p:nvPr/>
        </p:nvSpPr>
        <p:spPr>
          <a:xfrm>
            <a:off x="5194300" y="3048778"/>
            <a:ext cx="4227773" cy="830997"/>
          </a:xfrm>
          <a:prstGeom prst="rect">
            <a:avLst/>
          </a:prstGeom>
          <a:noFill/>
          <a:effectLst>
            <a:glow rad="127000">
              <a:schemeClr val="bg1"/>
            </a:glow>
          </a:effectLst>
        </p:spPr>
        <p:txBody>
          <a:bodyPr wrap="square" rtlCol="0">
            <a:spAutoFit/>
          </a:bodyPr>
          <a:lstStyle/>
          <a:p>
            <a:pPr algn="ctr"/>
            <a:r>
              <a:rPr lang="es-MX" sz="4800" b="1" dirty="0">
                <a:gradFill>
                  <a:gsLst>
                    <a:gs pos="0">
                      <a:schemeClr val="tx1">
                        <a:lumMod val="95000"/>
                        <a:lumOff val="5000"/>
                      </a:schemeClr>
                    </a:gs>
                    <a:gs pos="100000">
                      <a:schemeClr val="tx1">
                        <a:lumMod val="75000"/>
                        <a:lumOff val="25000"/>
                      </a:schemeClr>
                    </a:gs>
                  </a:gsLst>
                  <a:lin ang="13500000" scaled="1"/>
                </a:gradFill>
                <a:effectLst>
                  <a:glow rad="533400">
                    <a:schemeClr val="bg1">
                      <a:alpha val="65000"/>
                    </a:schemeClr>
                  </a:glow>
                </a:effectLst>
                <a:latin typeface="+mj-lt"/>
              </a:rPr>
              <a:t>Actualidad</a:t>
            </a:r>
          </a:p>
        </p:txBody>
      </p:sp>
      <p:pic>
        <p:nvPicPr>
          <p:cNvPr id="2" name="Imagen 1">
            <a:extLst>
              <a:ext uri="{FF2B5EF4-FFF2-40B4-BE49-F238E27FC236}">
                <a16:creationId xmlns:a16="http://schemas.microsoft.com/office/drawing/2014/main" id="{758E92B5-AF20-F944-C5D5-91D8963D5061}"/>
              </a:ext>
            </a:extLst>
          </p:cNvPr>
          <p:cNvPicPr>
            <a:picLocks noChangeAspect="1"/>
          </p:cNvPicPr>
          <p:nvPr/>
        </p:nvPicPr>
        <p:blipFill>
          <a:blip r:embed="rId3"/>
          <a:stretch>
            <a:fillRect/>
          </a:stretch>
        </p:blipFill>
        <p:spPr>
          <a:xfrm>
            <a:off x="9437931" y="1016275"/>
            <a:ext cx="1897082" cy="1419848"/>
          </a:xfrm>
          <a:prstGeom prst="roundRect">
            <a:avLst>
              <a:gd name="adj" fmla="val 8594"/>
            </a:avLst>
          </a:prstGeom>
          <a:solidFill>
            <a:srgbClr val="FFFFFF">
              <a:shade val="85000"/>
            </a:srgbClr>
          </a:solidFill>
          <a:ln>
            <a:noFill/>
          </a:ln>
          <a:effectLst/>
        </p:spPr>
      </p:pic>
      <p:pic>
        <p:nvPicPr>
          <p:cNvPr id="5124" name="Picture 4" descr="undefined">
            <a:extLst>
              <a:ext uri="{FF2B5EF4-FFF2-40B4-BE49-F238E27FC236}">
                <a16:creationId xmlns:a16="http://schemas.microsoft.com/office/drawing/2014/main" id="{EB9AFDC2-C767-57C0-27AE-E567A7147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609" y="3906251"/>
            <a:ext cx="2155726" cy="143937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165399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133DDDEF-3525-E180-90FD-F38FD392D339}"/>
              </a:ext>
            </a:extLst>
          </p:cNvPr>
          <p:cNvSpPr/>
          <p:nvPr/>
        </p:nvSpPr>
        <p:spPr>
          <a:xfrm rot="10800000">
            <a:off x="0" y="0"/>
            <a:ext cx="12192000" cy="522514"/>
          </a:xfrm>
          <a:prstGeom prst="roundRect">
            <a:avLst>
              <a:gd name="adj" fmla="val 0"/>
            </a:avLst>
          </a:prstGeom>
          <a:solidFill>
            <a:schemeClr val="bg1"/>
          </a:solidFill>
          <a:ln w="6350">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esquinas redondeadas 10">
            <a:extLst>
              <a:ext uri="{FF2B5EF4-FFF2-40B4-BE49-F238E27FC236}">
                <a16:creationId xmlns:a16="http://schemas.microsoft.com/office/drawing/2014/main" id="{11559CA0-8C61-D034-AF9D-E94B2FAF0A2C}"/>
              </a:ext>
            </a:extLst>
          </p:cNvPr>
          <p:cNvSpPr/>
          <p:nvPr/>
        </p:nvSpPr>
        <p:spPr>
          <a:xfrm>
            <a:off x="871513" y="1727204"/>
            <a:ext cx="10448974" cy="1756230"/>
          </a:xfrm>
          <a:prstGeom prst="roundRect">
            <a:avLst>
              <a:gd name="adj" fmla="val 405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a:extLst>
              <a:ext uri="{FF2B5EF4-FFF2-40B4-BE49-F238E27FC236}">
                <a16:creationId xmlns:a16="http://schemas.microsoft.com/office/drawing/2014/main" id="{0BAED653-60FF-0A24-3FAC-1B20C4E5744E}"/>
              </a:ext>
            </a:extLst>
          </p:cNvPr>
          <p:cNvSpPr txBox="1"/>
          <p:nvPr/>
        </p:nvSpPr>
        <p:spPr>
          <a:xfrm>
            <a:off x="1112973" y="1959152"/>
            <a:ext cx="9975941" cy="1323439"/>
          </a:xfrm>
          <a:prstGeom prst="rect">
            <a:avLst/>
          </a:prstGeom>
          <a:noFill/>
        </p:spPr>
        <p:txBody>
          <a:bodyPr wrap="square" rtlCol="0">
            <a:spAutoFit/>
          </a:bodyPr>
          <a:lstStyle/>
          <a:p>
            <a:r>
              <a:rPr lang="es-MX" sz="2000" dirty="0">
                <a:solidFill>
                  <a:schemeClr val="bg1">
                    <a:lumMod val="75000"/>
                  </a:schemeClr>
                </a:solidFill>
              </a:rPr>
              <a:t>El funcionamiento de un ratón depende de la tecnología utilizada para capturar el movimiento al ser desplazado sobre una superficie plana o alfombrilla especial para ratón, y transmitir esta información para mover una flecha o puntero sobre el monitor de la computadora.</a:t>
            </a:r>
          </a:p>
        </p:txBody>
      </p:sp>
      <p:sp>
        <p:nvSpPr>
          <p:cNvPr id="13" name="CuadroTexto 12">
            <a:extLst>
              <a:ext uri="{FF2B5EF4-FFF2-40B4-BE49-F238E27FC236}">
                <a16:creationId xmlns:a16="http://schemas.microsoft.com/office/drawing/2014/main" id="{B77724EE-F215-7733-A988-273D8957EABF}"/>
              </a:ext>
            </a:extLst>
          </p:cNvPr>
          <p:cNvSpPr txBox="1"/>
          <p:nvPr/>
        </p:nvSpPr>
        <p:spPr>
          <a:xfrm>
            <a:off x="-128336" y="895145"/>
            <a:ext cx="89408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Funcionamiento</a:t>
            </a:r>
          </a:p>
        </p:txBody>
      </p:sp>
      <p:pic>
        <p:nvPicPr>
          <p:cNvPr id="6146" name="Picture 2" descr="Gaming Mouse Sticker by LogitechG">
            <a:extLst>
              <a:ext uri="{FF2B5EF4-FFF2-40B4-BE49-F238E27FC236}">
                <a16:creationId xmlns:a16="http://schemas.microsoft.com/office/drawing/2014/main" id="{0C712A36-08DD-01C6-5521-BE28471AF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981063">
            <a:off x="7785443" y="2941208"/>
            <a:ext cx="5274493" cy="5274493"/>
          </a:xfrm>
          <a:prstGeom prst="rect">
            <a:avLst/>
          </a:prstGeom>
          <a:noFill/>
          <a:effectLst>
            <a:innerShdw blurRad="1270000" dist="50800" dir="5400000">
              <a:prstClr val="black">
                <a:alpha val="51000"/>
              </a:prstClr>
            </a:innerShdw>
          </a:effectLst>
          <a:extLst>
            <a:ext uri="{909E8E84-426E-40DD-AFC4-6F175D3DCCD1}">
              <a14:hiddenFill xmlns:a14="http://schemas.microsoft.com/office/drawing/2010/main">
                <a:solidFill>
                  <a:srgbClr val="FFFFFF"/>
                </a:solidFill>
              </a14:hiddenFill>
            </a:ext>
          </a:extLst>
        </p:spPr>
      </p:pic>
      <p:pic>
        <p:nvPicPr>
          <p:cNvPr id="7174" name="Picture 6" descr="White Cursor Clicks Doodle - Custom Doodle for Google">
            <a:extLst>
              <a:ext uri="{FF2B5EF4-FFF2-40B4-BE49-F238E27FC236}">
                <a16:creationId xmlns:a16="http://schemas.microsoft.com/office/drawing/2014/main" id="{31F6A4C4-4C44-7F1E-9D18-8568EDA09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145" y="2065857"/>
            <a:ext cx="2584427" cy="310131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upo 22">
            <a:extLst>
              <a:ext uri="{FF2B5EF4-FFF2-40B4-BE49-F238E27FC236}">
                <a16:creationId xmlns:a16="http://schemas.microsoft.com/office/drawing/2014/main" id="{D66E8B1E-E05B-5171-5499-961CD2FEFCEB}"/>
              </a:ext>
            </a:extLst>
          </p:cNvPr>
          <p:cNvGrpSpPr/>
          <p:nvPr/>
        </p:nvGrpSpPr>
        <p:grpSpPr>
          <a:xfrm>
            <a:off x="864258" y="3737431"/>
            <a:ext cx="7093465" cy="2373083"/>
            <a:chOff x="1023913" y="2082800"/>
            <a:chExt cx="10448974" cy="1756230"/>
          </a:xfrm>
        </p:grpSpPr>
        <p:sp>
          <p:nvSpPr>
            <p:cNvPr id="19" name="Rectángulo: esquinas redondeadas 18">
              <a:extLst>
                <a:ext uri="{FF2B5EF4-FFF2-40B4-BE49-F238E27FC236}">
                  <a16:creationId xmlns:a16="http://schemas.microsoft.com/office/drawing/2014/main" id="{E660A44A-2C1B-19E0-BA6A-340779AEDC41}"/>
                </a:ext>
              </a:extLst>
            </p:cNvPr>
            <p:cNvSpPr/>
            <p:nvPr/>
          </p:nvSpPr>
          <p:spPr>
            <a:xfrm>
              <a:off x="1023913" y="2082800"/>
              <a:ext cx="10448974" cy="1756230"/>
            </a:xfrm>
            <a:prstGeom prst="roundRect">
              <a:avLst>
                <a:gd name="adj" fmla="val 405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CuadroTexto 21">
              <a:extLst>
                <a:ext uri="{FF2B5EF4-FFF2-40B4-BE49-F238E27FC236}">
                  <a16:creationId xmlns:a16="http://schemas.microsoft.com/office/drawing/2014/main" id="{862D963E-594A-2B27-A23C-D6EB301593E5}"/>
                </a:ext>
              </a:extLst>
            </p:cNvPr>
            <p:cNvSpPr txBox="1"/>
            <p:nvPr/>
          </p:nvSpPr>
          <p:spPr>
            <a:xfrm>
              <a:off x="1265373" y="2282523"/>
              <a:ext cx="9975940" cy="1323439"/>
            </a:xfrm>
            <a:prstGeom prst="rect">
              <a:avLst/>
            </a:prstGeom>
            <a:noFill/>
          </p:spPr>
          <p:txBody>
            <a:bodyPr wrap="square" rtlCol="0">
              <a:spAutoFit/>
            </a:bodyPr>
            <a:lstStyle/>
            <a:p>
              <a:r>
                <a:rPr lang="es-MX" sz="2000" dirty="0">
                  <a:solidFill>
                    <a:schemeClr val="bg1">
                      <a:lumMod val="75000"/>
                    </a:schemeClr>
                  </a:solidFill>
                </a:rPr>
                <a:t>El objetivo principal o más habitual es seleccionar distintas opciones que pueden aparecer en la pantalla, con uno o dos clics, mediante pulsaciones en algún botón o botones. Para su manejo, el usuario debe acostumbrarse tanto a desplazar el puntero como a pulsar con uno o dos clics para la mayoría de las tareas.</a:t>
              </a:r>
            </a:p>
          </p:txBody>
        </p:sp>
      </p:grpSp>
    </p:spTree>
    <p:extLst>
      <p:ext uri="{BB962C8B-B14F-4D97-AF65-F5344CB8AC3E}">
        <p14:creationId xmlns:p14="http://schemas.microsoft.com/office/powerpoint/2010/main" val="512791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11" name="Rectángulo: esquinas redondeadas 10">
            <a:extLst>
              <a:ext uri="{FF2B5EF4-FFF2-40B4-BE49-F238E27FC236}">
                <a16:creationId xmlns:a16="http://schemas.microsoft.com/office/drawing/2014/main" id="{11559CA0-8C61-D034-AF9D-E94B2FAF0A2C}"/>
              </a:ext>
            </a:extLst>
          </p:cNvPr>
          <p:cNvSpPr/>
          <p:nvPr/>
        </p:nvSpPr>
        <p:spPr>
          <a:xfrm>
            <a:off x="535678" y="1779704"/>
            <a:ext cx="5400000" cy="1200329"/>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12" name="CuadroTexto 11">
            <a:extLst>
              <a:ext uri="{FF2B5EF4-FFF2-40B4-BE49-F238E27FC236}">
                <a16:creationId xmlns:a16="http://schemas.microsoft.com/office/drawing/2014/main" id="{0BAED653-60FF-0A24-3FAC-1B20C4E5744E}"/>
              </a:ext>
            </a:extLst>
          </p:cNvPr>
          <p:cNvSpPr txBox="1"/>
          <p:nvPr/>
        </p:nvSpPr>
        <p:spPr>
          <a:xfrm>
            <a:off x="848741" y="2079305"/>
            <a:ext cx="4710572" cy="646330"/>
          </a:xfrm>
          <a:prstGeom prst="rect">
            <a:avLst/>
          </a:prstGeom>
          <a:noFill/>
        </p:spPr>
        <p:txBody>
          <a:bodyPr wrap="square" rtlCol="0">
            <a:spAutoFit/>
          </a:bodyPr>
          <a:lstStyle/>
          <a:p>
            <a:r>
              <a:rPr lang="es-MX" sz="3600" dirty="0">
                <a:solidFill>
                  <a:schemeClr val="bg1">
                    <a:lumMod val="75000"/>
                  </a:schemeClr>
                </a:solidFill>
              </a:rPr>
              <a:t>Por mecanismo</a:t>
            </a:r>
          </a:p>
        </p:txBody>
      </p:sp>
      <p:grpSp>
        <p:nvGrpSpPr>
          <p:cNvPr id="7" name="Grupo 6">
            <a:extLst>
              <a:ext uri="{FF2B5EF4-FFF2-40B4-BE49-F238E27FC236}">
                <a16:creationId xmlns:a16="http://schemas.microsoft.com/office/drawing/2014/main" id="{2CA23FAF-15C4-859F-2BE7-A606B7651241}"/>
              </a:ext>
            </a:extLst>
          </p:cNvPr>
          <p:cNvGrpSpPr/>
          <p:nvPr/>
        </p:nvGrpSpPr>
        <p:grpSpPr>
          <a:xfrm>
            <a:off x="6256322" y="1779704"/>
            <a:ext cx="5400000" cy="1200329"/>
            <a:chOff x="5450770" y="1727205"/>
            <a:chExt cx="4164944" cy="696682"/>
          </a:xfrm>
        </p:grpSpPr>
        <p:sp>
          <p:nvSpPr>
            <p:cNvPr id="4" name="Rectángulo: esquinas redondeadas 3">
              <a:extLst>
                <a:ext uri="{FF2B5EF4-FFF2-40B4-BE49-F238E27FC236}">
                  <a16:creationId xmlns:a16="http://schemas.microsoft.com/office/drawing/2014/main" id="{D8F12FB4-0DF2-9136-A6CC-B800FE58B407}"/>
                </a:ext>
              </a:extLst>
            </p:cNvPr>
            <p:cNvSpPr/>
            <p:nvPr/>
          </p:nvSpPr>
          <p:spPr>
            <a:xfrm>
              <a:off x="5450770" y="1727205"/>
              <a:ext cx="4164944" cy="696682"/>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5" name="CuadroTexto 4">
              <a:extLst>
                <a:ext uri="{FF2B5EF4-FFF2-40B4-BE49-F238E27FC236}">
                  <a16:creationId xmlns:a16="http://schemas.microsoft.com/office/drawing/2014/main" id="{34C5F23C-70BC-F5CB-CFF8-CC394D2B0EB1}"/>
                </a:ext>
              </a:extLst>
            </p:cNvPr>
            <p:cNvSpPr txBox="1"/>
            <p:nvPr/>
          </p:nvSpPr>
          <p:spPr>
            <a:xfrm>
              <a:off x="5692231" y="1901096"/>
              <a:ext cx="3633198" cy="375136"/>
            </a:xfrm>
            <a:prstGeom prst="rect">
              <a:avLst/>
            </a:prstGeom>
            <a:noFill/>
          </p:spPr>
          <p:txBody>
            <a:bodyPr wrap="square" rtlCol="0">
              <a:spAutoFit/>
            </a:bodyPr>
            <a:lstStyle/>
            <a:p>
              <a:r>
                <a:rPr lang="es-MX" sz="3600" dirty="0">
                  <a:solidFill>
                    <a:schemeClr val="bg1">
                      <a:lumMod val="75000"/>
                    </a:schemeClr>
                  </a:solidFill>
                </a:rPr>
                <a:t>Por conexión</a:t>
              </a:r>
            </a:p>
          </p:txBody>
        </p:sp>
      </p:grpSp>
    </p:spTree>
    <p:extLst>
      <p:ext uri="{BB962C8B-B14F-4D97-AF65-F5344CB8AC3E}">
        <p14:creationId xmlns:p14="http://schemas.microsoft.com/office/powerpoint/2010/main" val="3946632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pic>
        <p:nvPicPr>
          <p:cNvPr id="8194" name="Picture 2">
            <a:extLst>
              <a:ext uri="{FF2B5EF4-FFF2-40B4-BE49-F238E27FC236}">
                <a16:creationId xmlns:a16="http://schemas.microsoft.com/office/drawing/2014/main" id="{13CC6347-C1B6-A57F-83C8-6EC5F55B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523" y="3049899"/>
            <a:ext cx="2589230" cy="1858934"/>
          </a:xfrm>
          <a:prstGeom prst="rect">
            <a:avLst/>
          </a:prstGeom>
          <a:noFill/>
          <a:effectLst>
            <a:innerShdw blurRad="571500" dist="342900">
              <a:prstClr val="black"/>
            </a:innerShdw>
          </a:effectLst>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Mecánicos</a:t>
            </a:r>
          </a:p>
        </p:txBody>
      </p:sp>
      <p:pic>
        <p:nvPicPr>
          <p:cNvPr id="36" name="Imagen 35">
            <a:extLst>
              <a:ext uri="{FF2B5EF4-FFF2-40B4-BE49-F238E27FC236}">
                <a16:creationId xmlns:a16="http://schemas.microsoft.com/office/drawing/2014/main" id="{EDCF7C87-8E80-02C0-4359-C785672AD20E}"/>
              </a:ext>
            </a:extLst>
          </p:cNvPr>
          <p:cNvPicPr>
            <a:picLocks noChangeAspect="1"/>
          </p:cNvPicPr>
          <p:nvPr/>
        </p:nvPicPr>
        <p:blipFill>
          <a:blip r:embed="rId3"/>
          <a:stretch>
            <a:fillRect/>
          </a:stretch>
        </p:blipFill>
        <p:spPr>
          <a:xfrm>
            <a:off x="5579863" y="2548130"/>
            <a:ext cx="2209778" cy="2209778"/>
          </a:xfrm>
          <a:prstGeom prst="rect">
            <a:avLst/>
          </a:prstGeom>
          <a:effectLst>
            <a:innerShdw blurRad="571500" dist="342900">
              <a:prstClr val="black"/>
            </a:innerShdw>
          </a:effectLst>
        </p:spPr>
      </p:pic>
      <p:pic>
        <p:nvPicPr>
          <p:cNvPr id="38" name="Imagen 37">
            <a:extLst>
              <a:ext uri="{FF2B5EF4-FFF2-40B4-BE49-F238E27FC236}">
                <a16:creationId xmlns:a16="http://schemas.microsoft.com/office/drawing/2014/main" id="{8B104661-7796-7856-6CD6-18B4067602AA}"/>
              </a:ext>
            </a:extLst>
          </p:cNvPr>
          <p:cNvPicPr>
            <a:picLocks noChangeAspect="1"/>
          </p:cNvPicPr>
          <p:nvPr/>
        </p:nvPicPr>
        <p:blipFill rotWithShape="1">
          <a:blip r:embed="rId4"/>
          <a:srcRect r="14328" b="35135"/>
          <a:stretch/>
        </p:blipFill>
        <p:spPr>
          <a:xfrm>
            <a:off x="8951229" y="2928816"/>
            <a:ext cx="2703741" cy="1515072"/>
          </a:xfrm>
          <a:prstGeom prst="rect">
            <a:avLst/>
          </a:prstGeom>
          <a:effectLst>
            <a:innerShdw blurRad="571500" dist="342900">
              <a:prstClr val="black">
                <a:alpha val="50000"/>
              </a:prstClr>
            </a:innerShdw>
          </a:effectLst>
        </p:spPr>
      </p:pic>
      <p:pic>
        <p:nvPicPr>
          <p:cNvPr id="8196" name="Picture 4">
            <a:extLst>
              <a:ext uri="{FF2B5EF4-FFF2-40B4-BE49-F238E27FC236}">
                <a16:creationId xmlns:a16="http://schemas.microsoft.com/office/drawing/2014/main" id="{358A4E6F-5DFB-799D-7AA5-DBD04249F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868" y="4681800"/>
            <a:ext cx="2083585" cy="156359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effectLst>
                  <a:glow rad="965200">
                    <a:schemeClr val="bg1">
                      <a:alpha val="50000"/>
                    </a:schemeClr>
                  </a:glow>
                </a:effectLst>
                <a:latin typeface="+mj-lt"/>
              </a:rPr>
              <a:t>Bola de seguimiento</a:t>
            </a:r>
          </a:p>
        </p:txBody>
      </p:sp>
      <p:pic>
        <p:nvPicPr>
          <p:cNvPr id="8198" name="Picture 6">
            <a:extLst>
              <a:ext uri="{FF2B5EF4-FFF2-40B4-BE49-F238E27FC236}">
                <a16:creationId xmlns:a16="http://schemas.microsoft.com/office/drawing/2014/main" id="{D5941E08-7B02-A40F-7959-A424195D5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330392" y="4183344"/>
            <a:ext cx="2636612" cy="263661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Multitáctil</a:t>
            </a:r>
          </a:p>
        </p:txBody>
      </p:sp>
    </p:spTree>
    <p:extLst>
      <p:ext uri="{BB962C8B-B14F-4D97-AF65-F5344CB8AC3E}">
        <p14:creationId xmlns:p14="http://schemas.microsoft.com/office/powerpoint/2010/main" val="296044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B77724EE-F215-7733-A988-273D8957EABF}"/>
              </a:ext>
            </a:extLst>
          </p:cNvPr>
          <p:cNvSpPr txBox="1"/>
          <p:nvPr/>
        </p:nvSpPr>
        <p:spPr>
          <a:xfrm>
            <a:off x="0" y="326032"/>
            <a:ext cx="12192000" cy="1200329"/>
          </a:xfrm>
          <a:prstGeom prst="rect">
            <a:avLst/>
          </a:prstGeom>
          <a:noFill/>
        </p:spPr>
        <p:txBody>
          <a:bodyPr wrap="square" rtlCol="0">
            <a:spAutoFit/>
          </a:bodyPr>
          <a:lstStyle/>
          <a:p>
            <a:pPr algn="ctr"/>
            <a:r>
              <a:rPr lang="es-MX" sz="7200" b="1" dirty="0">
                <a:gradFill flip="none" rotWithShape="1">
                  <a:gsLst>
                    <a:gs pos="0">
                      <a:schemeClr val="bg1"/>
                    </a:gs>
                    <a:gs pos="100000">
                      <a:schemeClr val="bg1">
                        <a:lumMod val="50000"/>
                      </a:schemeClr>
                    </a:gs>
                  </a:gsLst>
                  <a:lin ang="18900000" scaled="1"/>
                  <a:tileRect/>
                </a:gradFill>
                <a:effectLst>
                  <a:outerShdw blurRad="50800" dist="50800" dir="5400000" algn="t" rotWithShape="0">
                    <a:prstClr val="black"/>
                  </a:outerShdw>
                </a:effectLst>
                <a:latin typeface="+mj-lt"/>
              </a:rPr>
              <a:t>Tipos de mouse</a:t>
            </a:r>
          </a:p>
        </p:txBody>
      </p:sp>
      <p:sp>
        <p:nvSpPr>
          <p:cNvPr id="3" name="Rectángulo: esquinas redondeadas 2">
            <a:extLst>
              <a:ext uri="{FF2B5EF4-FFF2-40B4-BE49-F238E27FC236}">
                <a16:creationId xmlns:a16="http://schemas.microsoft.com/office/drawing/2014/main" id="{67B96DEC-1154-F97E-C279-412D2515CE14}"/>
              </a:ext>
            </a:extLst>
          </p:cNvPr>
          <p:cNvSpPr/>
          <p:nvPr/>
        </p:nvSpPr>
        <p:spPr>
          <a:xfrm>
            <a:off x="535677" y="1779705"/>
            <a:ext cx="11119293" cy="774810"/>
          </a:xfrm>
          <a:prstGeom prst="roundRect">
            <a:avLst>
              <a:gd name="adj" fmla="val 10306"/>
            </a:avLst>
          </a:prstGeom>
          <a:gradFill flip="none" rotWithShape="1">
            <a:gsLst>
              <a:gs pos="0">
                <a:srgbClr val="050505"/>
              </a:gs>
              <a:gs pos="100000">
                <a:srgbClr val="050505"/>
              </a:gs>
            </a:gsLst>
            <a:lin ang="13500000" scaled="1"/>
            <a:tileRect/>
          </a:gradFill>
          <a:ln w="6350">
            <a:solidFill>
              <a:schemeClr val="tx1">
                <a:lumMod val="75000"/>
                <a:lumOff val="25000"/>
              </a:schemeClr>
            </a:solidFill>
          </a:ln>
          <a:effectLst>
            <a:outerShdw blurRad="3683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9" name="CuadroTexto 8">
            <a:extLst>
              <a:ext uri="{FF2B5EF4-FFF2-40B4-BE49-F238E27FC236}">
                <a16:creationId xmlns:a16="http://schemas.microsoft.com/office/drawing/2014/main" id="{5980BE5B-2CF4-C877-F1CB-F8D4777C27BD}"/>
              </a:ext>
            </a:extLst>
          </p:cNvPr>
          <p:cNvSpPr txBox="1"/>
          <p:nvPr/>
        </p:nvSpPr>
        <p:spPr>
          <a:xfrm>
            <a:off x="1180314" y="1944069"/>
            <a:ext cx="9699673" cy="461665"/>
          </a:xfrm>
          <a:prstGeom prst="rect">
            <a:avLst/>
          </a:prstGeom>
          <a:noFill/>
        </p:spPr>
        <p:txBody>
          <a:bodyPr wrap="square" rtlCol="0">
            <a:spAutoFit/>
          </a:bodyPr>
          <a:lstStyle/>
          <a:p>
            <a:r>
              <a:rPr lang="es-MX" sz="2400" dirty="0">
                <a:solidFill>
                  <a:schemeClr val="bg1">
                    <a:lumMod val="75000"/>
                  </a:schemeClr>
                </a:solidFill>
              </a:rPr>
              <a:t>Por mecanismo</a:t>
            </a:r>
          </a:p>
        </p:txBody>
      </p:sp>
      <p:sp>
        <p:nvSpPr>
          <p:cNvPr id="10" name="Rectángulo: esquinas redondeadas 9">
            <a:extLst>
              <a:ext uri="{FF2B5EF4-FFF2-40B4-BE49-F238E27FC236}">
                <a16:creationId xmlns:a16="http://schemas.microsoft.com/office/drawing/2014/main" id="{8D53428E-6C32-C9E3-17FC-CBD561A7AA3A}"/>
              </a:ext>
            </a:extLst>
          </p:cNvPr>
          <p:cNvSpPr/>
          <p:nvPr/>
        </p:nvSpPr>
        <p:spPr>
          <a:xfrm>
            <a:off x="535677" y="2832145"/>
            <a:ext cx="3591823" cy="1611743"/>
          </a:xfrm>
          <a:prstGeom prst="roundRect">
            <a:avLst>
              <a:gd name="adj" fmla="val 10306"/>
            </a:avLst>
          </a:prstGeom>
          <a:solidFill>
            <a:srgbClr val="080808"/>
          </a:solidFill>
          <a:ln w="6350">
            <a:solidFill>
              <a:schemeClr val="bg2">
                <a:lumMod val="25000"/>
              </a:schemeClr>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7" name="Rectángulo: esquinas redondeadas 26">
            <a:extLst>
              <a:ext uri="{FF2B5EF4-FFF2-40B4-BE49-F238E27FC236}">
                <a16:creationId xmlns:a16="http://schemas.microsoft.com/office/drawing/2014/main" id="{F5697BCB-3144-2A6D-9A7A-2BC23285BFD2}"/>
              </a:ext>
            </a:extLst>
          </p:cNvPr>
          <p:cNvSpPr/>
          <p:nvPr/>
        </p:nvSpPr>
        <p:spPr>
          <a:xfrm>
            <a:off x="4300088" y="283214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8" name="CuadroTexto 27">
            <a:extLst>
              <a:ext uri="{FF2B5EF4-FFF2-40B4-BE49-F238E27FC236}">
                <a16:creationId xmlns:a16="http://schemas.microsoft.com/office/drawing/2014/main" id="{DFDBE40D-0367-C1D8-7129-5104B4284AFD}"/>
              </a:ext>
            </a:extLst>
          </p:cNvPr>
          <p:cNvSpPr txBox="1"/>
          <p:nvPr/>
        </p:nvSpPr>
        <p:spPr>
          <a:xfrm>
            <a:off x="4424026" y="299162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Ópticos</a:t>
            </a:r>
          </a:p>
        </p:txBody>
      </p:sp>
      <p:sp>
        <p:nvSpPr>
          <p:cNvPr id="29" name="Rectángulo: esquinas redondeadas 28">
            <a:extLst>
              <a:ext uri="{FF2B5EF4-FFF2-40B4-BE49-F238E27FC236}">
                <a16:creationId xmlns:a16="http://schemas.microsoft.com/office/drawing/2014/main" id="{B2CBDC78-8E3C-5626-1F58-F4B9D40FC0EF}"/>
              </a:ext>
            </a:extLst>
          </p:cNvPr>
          <p:cNvSpPr/>
          <p:nvPr/>
        </p:nvSpPr>
        <p:spPr>
          <a:xfrm>
            <a:off x="8064499" y="2835815"/>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0" name="CuadroTexto 29">
            <a:extLst>
              <a:ext uri="{FF2B5EF4-FFF2-40B4-BE49-F238E27FC236}">
                <a16:creationId xmlns:a16="http://schemas.microsoft.com/office/drawing/2014/main" id="{DB36D96E-6E37-A556-4579-9551DE52FD68}"/>
              </a:ext>
            </a:extLst>
          </p:cNvPr>
          <p:cNvSpPr txBox="1"/>
          <p:nvPr/>
        </p:nvSpPr>
        <p:spPr>
          <a:xfrm>
            <a:off x="8188437" y="2995293"/>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Láser</a:t>
            </a:r>
          </a:p>
        </p:txBody>
      </p:sp>
      <p:sp>
        <p:nvSpPr>
          <p:cNvPr id="31" name="Rectángulo: esquinas redondeadas 30">
            <a:extLst>
              <a:ext uri="{FF2B5EF4-FFF2-40B4-BE49-F238E27FC236}">
                <a16:creationId xmlns:a16="http://schemas.microsoft.com/office/drawing/2014/main" id="{547418C7-F86E-6967-F193-08622517AB96}"/>
              </a:ext>
            </a:extLst>
          </p:cNvPr>
          <p:cNvSpPr/>
          <p:nvPr/>
        </p:nvSpPr>
        <p:spPr>
          <a:xfrm>
            <a:off x="250417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33" name="Rectángulo: esquinas redondeadas 32">
            <a:extLst>
              <a:ext uri="{FF2B5EF4-FFF2-40B4-BE49-F238E27FC236}">
                <a16:creationId xmlns:a16="http://schemas.microsoft.com/office/drawing/2014/main" id="{26854521-D838-A0B6-C73D-1DF2634A1671}"/>
              </a:ext>
            </a:extLst>
          </p:cNvPr>
          <p:cNvSpPr/>
          <p:nvPr/>
        </p:nvSpPr>
        <p:spPr>
          <a:xfrm>
            <a:off x="6268587" y="4633649"/>
            <a:ext cx="3591823" cy="1611743"/>
          </a:xfrm>
          <a:prstGeom prst="roundRect">
            <a:avLst>
              <a:gd name="adj" fmla="val 10306"/>
            </a:avLst>
          </a:prstGeom>
          <a:gradFill flip="none" rotWithShape="1">
            <a:gsLst>
              <a:gs pos="0">
                <a:schemeClr val="bg1"/>
              </a:gs>
              <a:gs pos="100000">
                <a:schemeClr val="bg1">
                  <a:lumMod val="65000"/>
                </a:schemeClr>
              </a:gs>
            </a:gsLst>
            <a:lin ang="10800000" scaled="1"/>
            <a:tileRect/>
          </a:gradFill>
          <a:ln w="6350">
            <a:solidFill>
              <a:schemeClr val="bg1"/>
            </a:solidFill>
          </a:ln>
          <a:effectLst>
            <a:outerShdw blurRad="1270000" sx="102000" sy="102000" algn="ctr" rotWithShape="0">
              <a:schemeClr val="bg1">
                <a:alpha val="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MX" sz="3200"/>
          </a:p>
        </p:txBody>
      </p:sp>
      <p:sp>
        <p:nvSpPr>
          <p:cNvPr id="24" name="CuadroTexto 23">
            <a:extLst>
              <a:ext uri="{FF2B5EF4-FFF2-40B4-BE49-F238E27FC236}">
                <a16:creationId xmlns:a16="http://schemas.microsoft.com/office/drawing/2014/main" id="{934191EF-9249-1C7A-728B-E30CA9862745}"/>
              </a:ext>
            </a:extLst>
          </p:cNvPr>
          <p:cNvSpPr txBox="1"/>
          <p:nvPr/>
        </p:nvSpPr>
        <p:spPr>
          <a:xfrm>
            <a:off x="659615" y="2991623"/>
            <a:ext cx="2083585" cy="523220"/>
          </a:xfrm>
          <a:prstGeom prst="rect">
            <a:avLst/>
          </a:prstGeom>
          <a:noFill/>
        </p:spPr>
        <p:txBody>
          <a:bodyPr wrap="square" rtlCol="0">
            <a:spAutoFit/>
          </a:bodyPr>
          <a:lstStyle/>
          <a:p>
            <a:r>
              <a:rPr lang="es-MX" sz="2800" b="1" dirty="0">
                <a:solidFill>
                  <a:schemeClr val="bg1"/>
                </a:solidFill>
                <a:effectLst/>
                <a:latin typeface="+mj-lt"/>
              </a:rPr>
              <a:t>Mecánicos</a:t>
            </a:r>
          </a:p>
        </p:txBody>
      </p:sp>
      <p:pic>
        <p:nvPicPr>
          <p:cNvPr id="36" name="Imagen 35">
            <a:extLst>
              <a:ext uri="{FF2B5EF4-FFF2-40B4-BE49-F238E27FC236}">
                <a16:creationId xmlns:a16="http://schemas.microsoft.com/office/drawing/2014/main" id="{EDCF7C87-8E80-02C0-4359-C785672AD20E}"/>
              </a:ext>
            </a:extLst>
          </p:cNvPr>
          <p:cNvPicPr>
            <a:picLocks noChangeAspect="1"/>
          </p:cNvPicPr>
          <p:nvPr/>
        </p:nvPicPr>
        <p:blipFill>
          <a:blip r:embed="rId2"/>
          <a:stretch>
            <a:fillRect/>
          </a:stretch>
        </p:blipFill>
        <p:spPr>
          <a:xfrm>
            <a:off x="5579863" y="2548130"/>
            <a:ext cx="2209778" cy="2209778"/>
          </a:xfrm>
          <a:prstGeom prst="rect">
            <a:avLst/>
          </a:prstGeom>
          <a:effectLst>
            <a:innerShdw blurRad="571500" dist="342900">
              <a:prstClr val="black"/>
            </a:innerShdw>
          </a:effectLst>
        </p:spPr>
      </p:pic>
      <p:pic>
        <p:nvPicPr>
          <p:cNvPr id="38" name="Imagen 37">
            <a:extLst>
              <a:ext uri="{FF2B5EF4-FFF2-40B4-BE49-F238E27FC236}">
                <a16:creationId xmlns:a16="http://schemas.microsoft.com/office/drawing/2014/main" id="{8B104661-7796-7856-6CD6-18B4067602AA}"/>
              </a:ext>
            </a:extLst>
          </p:cNvPr>
          <p:cNvPicPr>
            <a:picLocks noChangeAspect="1"/>
          </p:cNvPicPr>
          <p:nvPr/>
        </p:nvPicPr>
        <p:blipFill rotWithShape="1">
          <a:blip r:embed="rId3"/>
          <a:srcRect r="14328" b="35135"/>
          <a:stretch/>
        </p:blipFill>
        <p:spPr>
          <a:xfrm>
            <a:off x="8951229" y="2928816"/>
            <a:ext cx="2703741" cy="1515072"/>
          </a:xfrm>
          <a:prstGeom prst="rect">
            <a:avLst/>
          </a:prstGeom>
          <a:effectLst>
            <a:innerShdw blurRad="571500" dist="342900">
              <a:prstClr val="black">
                <a:alpha val="50000"/>
              </a:prstClr>
            </a:innerShdw>
          </a:effectLst>
        </p:spPr>
      </p:pic>
      <p:pic>
        <p:nvPicPr>
          <p:cNvPr id="8196" name="Picture 4">
            <a:extLst>
              <a:ext uri="{FF2B5EF4-FFF2-40B4-BE49-F238E27FC236}">
                <a16:creationId xmlns:a16="http://schemas.microsoft.com/office/drawing/2014/main" id="{358A4E6F-5DFB-799D-7AA5-DBD04249F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868" y="4681800"/>
            <a:ext cx="2083585" cy="156359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AC0F88B2-41EB-232E-70F7-22714EC114F0}"/>
              </a:ext>
            </a:extLst>
          </p:cNvPr>
          <p:cNvSpPr txBox="1"/>
          <p:nvPr/>
        </p:nvSpPr>
        <p:spPr>
          <a:xfrm>
            <a:off x="2628115" y="4793127"/>
            <a:ext cx="2951748" cy="954107"/>
          </a:xfrm>
          <a:prstGeom prst="rect">
            <a:avLst/>
          </a:prstGeom>
          <a:noFill/>
        </p:spPr>
        <p:txBody>
          <a:bodyPr wrap="square" rtlCol="0">
            <a:spAutoFit/>
          </a:bodyPr>
          <a:lstStyle/>
          <a:p>
            <a:r>
              <a:rPr lang="es-MX" sz="2800" b="1" dirty="0">
                <a:effectLst>
                  <a:glow rad="965200">
                    <a:schemeClr val="bg1">
                      <a:alpha val="50000"/>
                    </a:schemeClr>
                  </a:glow>
                </a:effectLst>
                <a:latin typeface="+mj-lt"/>
              </a:rPr>
              <a:t>Bola de seguimiento</a:t>
            </a:r>
          </a:p>
        </p:txBody>
      </p:sp>
      <p:pic>
        <p:nvPicPr>
          <p:cNvPr id="8198" name="Picture 6">
            <a:extLst>
              <a:ext uri="{FF2B5EF4-FFF2-40B4-BE49-F238E27FC236}">
                <a16:creationId xmlns:a16="http://schemas.microsoft.com/office/drawing/2014/main" id="{D5941E08-7B02-A40F-7959-A424195D5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7330392" y="4183344"/>
            <a:ext cx="2636612" cy="2636612"/>
          </a:xfrm>
          <a:prstGeom prst="rect">
            <a:avLst/>
          </a:prstGeom>
          <a:noFill/>
          <a:effectLst>
            <a:innerShdw blurRad="571500" dist="3429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4" name="CuadroTexto 33">
            <a:extLst>
              <a:ext uri="{FF2B5EF4-FFF2-40B4-BE49-F238E27FC236}">
                <a16:creationId xmlns:a16="http://schemas.microsoft.com/office/drawing/2014/main" id="{869F32BB-90BA-E6F8-5E3A-5F805434F336}"/>
              </a:ext>
            </a:extLst>
          </p:cNvPr>
          <p:cNvSpPr txBox="1"/>
          <p:nvPr/>
        </p:nvSpPr>
        <p:spPr>
          <a:xfrm>
            <a:off x="6392525" y="4793127"/>
            <a:ext cx="2083585" cy="523220"/>
          </a:xfrm>
          <a:prstGeom prst="rect">
            <a:avLst/>
          </a:prstGeom>
          <a:noFill/>
        </p:spPr>
        <p:txBody>
          <a:bodyPr wrap="square" rtlCol="0">
            <a:spAutoFit/>
          </a:bodyPr>
          <a:lstStyle/>
          <a:p>
            <a:r>
              <a:rPr lang="es-MX" sz="2800" b="1" dirty="0">
                <a:effectLst>
                  <a:glow rad="965200">
                    <a:schemeClr val="bg1">
                      <a:alpha val="50000"/>
                    </a:schemeClr>
                  </a:glow>
                </a:effectLst>
                <a:latin typeface="+mj-lt"/>
              </a:rPr>
              <a:t>Multitáctil</a:t>
            </a:r>
          </a:p>
        </p:txBody>
      </p:sp>
      <p:sp>
        <p:nvSpPr>
          <p:cNvPr id="2" name="CuadroTexto 1">
            <a:extLst>
              <a:ext uri="{FF2B5EF4-FFF2-40B4-BE49-F238E27FC236}">
                <a16:creationId xmlns:a16="http://schemas.microsoft.com/office/drawing/2014/main" id="{82657110-D334-C530-2233-D5E505CF1346}"/>
              </a:ext>
            </a:extLst>
          </p:cNvPr>
          <p:cNvSpPr txBox="1"/>
          <p:nvPr/>
        </p:nvSpPr>
        <p:spPr>
          <a:xfrm>
            <a:off x="659615" y="3429000"/>
            <a:ext cx="3363361" cy="954107"/>
          </a:xfrm>
          <a:prstGeom prst="rect">
            <a:avLst/>
          </a:prstGeom>
          <a:noFill/>
        </p:spPr>
        <p:txBody>
          <a:bodyPr wrap="square" rtlCol="0">
            <a:spAutoFit/>
          </a:bodyPr>
          <a:lstStyle/>
          <a:p>
            <a:pPr marL="285750" indent="-285750">
              <a:buFont typeface="Arial" panose="020B0604020202020204" pitchFamily="34" charset="0"/>
              <a:buChar char="•"/>
            </a:pPr>
            <a:r>
              <a:rPr lang="es-MX" sz="1400" dirty="0">
                <a:solidFill>
                  <a:schemeClr val="bg1"/>
                </a:solidFill>
                <a:effectLst/>
              </a:rPr>
              <a:t>Utiliza una bola y rodillos ortogonales para capturar el movimiento.</a:t>
            </a:r>
          </a:p>
          <a:p>
            <a:pPr marL="285750" indent="-285750">
              <a:buFont typeface="Arial" panose="020B0604020202020204" pitchFamily="34" charset="0"/>
              <a:buChar char="•"/>
            </a:pPr>
            <a:r>
              <a:rPr lang="es-MX" sz="1400" dirty="0">
                <a:solidFill>
                  <a:schemeClr val="bg1"/>
                </a:solidFill>
                <a:effectLst/>
              </a:rPr>
              <a:t>Tiene una variante con dos ruedas inclinadas en lugar de una bola.</a:t>
            </a:r>
          </a:p>
        </p:txBody>
      </p:sp>
    </p:spTree>
    <p:extLst>
      <p:ext uri="{BB962C8B-B14F-4D97-AF65-F5344CB8AC3E}">
        <p14:creationId xmlns:p14="http://schemas.microsoft.com/office/powerpoint/2010/main" val="420348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297</TotalTime>
  <Words>1228</Words>
  <Application>Microsoft Office PowerPoint</Application>
  <PresentationFormat>Panorámica</PresentationFormat>
  <Paragraphs>117</Paragraphs>
  <Slides>19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Aptos</vt:lpstr>
      <vt:lpstr>Aptos Display</vt:lpstr>
      <vt:lpstr>Arial</vt:lpstr>
      <vt:lpstr>Tema de Office</vt:lpstr>
      <vt:lpstr>El mouse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mouse</dc:title>
  <dc:creator>Juan Francisco Gallo Ramírez</dc:creator>
  <cp:lastModifiedBy>Juan Francisco Gallo Ramírez</cp:lastModifiedBy>
  <cp:revision>4</cp:revision>
  <dcterms:created xsi:type="dcterms:W3CDTF">2024-03-21T21:51:01Z</dcterms:created>
  <dcterms:modified xsi:type="dcterms:W3CDTF">2024-03-27T03:34:13Z</dcterms:modified>
</cp:coreProperties>
</file>